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2"/>
  </p:notesMasterIdLst>
  <p:sldIdLst>
    <p:sldId id="256" r:id="rId2"/>
    <p:sldId id="257" r:id="rId3"/>
    <p:sldId id="258" r:id="rId4"/>
    <p:sldId id="329" r:id="rId5"/>
    <p:sldId id="331" r:id="rId6"/>
    <p:sldId id="330" r:id="rId7"/>
    <p:sldId id="262" r:id="rId8"/>
    <p:sldId id="348" r:id="rId9"/>
    <p:sldId id="347" r:id="rId10"/>
    <p:sldId id="346" r:id="rId11"/>
    <p:sldId id="263" r:id="rId12"/>
    <p:sldId id="349" r:id="rId13"/>
    <p:sldId id="350" r:id="rId14"/>
    <p:sldId id="351" r:id="rId15"/>
    <p:sldId id="353" r:id="rId16"/>
    <p:sldId id="355" r:id="rId17"/>
    <p:sldId id="356" r:id="rId18"/>
    <p:sldId id="357" r:id="rId19"/>
    <p:sldId id="358" r:id="rId20"/>
    <p:sldId id="359" r:id="rId21"/>
    <p:sldId id="360" r:id="rId22"/>
    <p:sldId id="361" r:id="rId23"/>
    <p:sldId id="362" r:id="rId24"/>
    <p:sldId id="363" r:id="rId25"/>
    <p:sldId id="364" r:id="rId26"/>
    <p:sldId id="365" r:id="rId27"/>
    <p:sldId id="366" r:id="rId28"/>
    <p:sldId id="367" r:id="rId29"/>
    <p:sldId id="368" r:id="rId30"/>
    <p:sldId id="369" r:id="rId31"/>
    <p:sldId id="370" r:id="rId32"/>
    <p:sldId id="371" r:id="rId33"/>
    <p:sldId id="372" r:id="rId34"/>
    <p:sldId id="373" r:id="rId35"/>
    <p:sldId id="374" r:id="rId36"/>
    <p:sldId id="375" r:id="rId37"/>
    <p:sldId id="376" r:id="rId38"/>
    <p:sldId id="377" r:id="rId39"/>
    <p:sldId id="325" r:id="rId40"/>
    <p:sldId id="326" r:id="rId4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7F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63" autoAdjust="0"/>
    <p:restoredTop sz="76329"/>
  </p:normalViewPr>
  <p:slideViewPr>
    <p:cSldViewPr snapToGrid="0">
      <p:cViewPr>
        <p:scale>
          <a:sx n="208" d="100"/>
          <a:sy n="208" d="100"/>
        </p:scale>
        <p:origin x="-688" y="-1816"/>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BD8F1DC-60F6-D849-9191-90BFB3F6E8DB}" type="datetimeFigureOut">
              <a:rPr lang="en-US" smtClean="0"/>
              <a:t>10/24/18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99432D0-1F4E-8F4F-887C-04068225AD39}" type="slidenum">
              <a:rPr lang="en-US" smtClean="0"/>
              <a:t>‹#›</a:t>
            </a:fld>
            <a:endParaRPr lang="en-US"/>
          </a:p>
        </p:txBody>
      </p:sp>
    </p:spTree>
    <p:extLst>
      <p:ext uri="{BB962C8B-B14F-4D97-AF65-F5344CB8AC3E}">
        <p14:creationId xmlns:p14="http://schemas.microsoft.com/office/powerpoint/2010/main" val="23519863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8" Type="http://schemas.openxmlformats.org/officeDocument/2006/relationships/hyperlink" Target="https://en.wikipedia.org/wiki/Apache_Groovy#cite_note-blog.pivotal.io-5" TargetMode="External"/><Relationship Id="rId13" Type="http://schemas.openxmlformats.org/officeDocument/2006/relationships/hyperlink" Target="https://en.wikipedia.org/wiki/Operator_overloading" TargetMode="External"/><Relationship Id="rId18" Type="http://schemas.openxmlformats.org/officeDocument/2006/relationships/hyperlink" Target="https://en.wikipedia.org/wiki/Null_pointer" TargetMode="External"/><Relationship Id="rId3" Type="http://schemas.openxmlformats.org/officeDocument/2006/relationships/hyperlink" Target="https://en.wikipedia.org/wiki/Type_system#STATIC" TargetMode="External"/><Relationship Id="rId21" Type="http://schemas.openxmlformats.org/officeDocument/2006/relationships/hyperlink" Target="https://en.wikipedia.org/w/index.php?title=Apache_Groovy&amp;action=edit&amp;section=5" TargetMode="External"/><Relationship Id="rId7" Type="http://schemas.openxmlformats.org/officeDocument/2006/relationships/hyperlink" Target="https://en.wikipedia.org/wiki/Pivotal_Software" TargetMode="External"/><Relationship Id="rId12" Type="http://schemas.openxmlformats.org/officeDocument/2006/relationships/hyperlink" Target="https://en.wikipedia.org/wiki/Type_system#DYNAMIC" TargetMode="External"/><Relationship Id="rId17" Type="http://schemas.openxmlformats.org/officeDocument/2006/relationships/hyperlink" Target="https://en.wikipedia.org/wiki/Safe_navigation_operator" TargetMode="External"/><Relationship Id="rId25" Type="http://schemas.openxmlformats.org/officeDocument/2006/relationships/hyperlink" Target="http://www.apache.org/" TargetMode="External"/><Relationship Id="rId2" Type="http://schemas.openxmlformats.org/officeDocument/2006/relationships/slide" Target="../slides/slide12.xml"/><Relationship Id="rId16" Type="http://schemas.openxmlformats.org/officeDocument/2006/relationships/hyperlink" Target="https://en.wikipedia.org/w/index.php?title=Polymorphic_iteration&amp;action=edit&amp;redlink=1" TargetMode="External"/><Relationship Id="rId20" Type="http://schemas.openxmlformats.org/officeDocument/2006/relationships/hyperlink" Target="https://en.wikipedia.org/wiki/JavaBeans" TargetMode="External"/><Relationship Id="rId1" Type="http://schemas.openxmlformats.org/officeDocument/2006/relationships/notesMaster" Target="../notesMasters/notesMaster1.xml"/><Relationship Id="rId6" Type="http://schemas.openxmlformats.org/officeDocument/2006/relationships/hyperlink" Target="https://en.wikipedia.org/wiki/Apache_Groovy#cite_note-4" TargetMode="External"/><Relationship Id="rId11" Type="http://schemas.openxmlformats.org/officeDocument/2006/relationships/hyperlink" Target="https://en.wikipedia.org/wiki/Abstract_syntax_tree" TargetMode="External"/><Relationship Id="rId24" Type="http://schemas.openxmlformats.org/officeDocument/2006/relationships/hyperlink" Target="https://en.wikipedia.org/w/index.php?title=Apache_Groovy&amp;action=edit&amp;section=10" TargetMode="External"/><Relationship Id="rId5" Type="http://schemas.openxmlformats.org/officeDocument/2006/relationships/hyperlink" Target="https://en.wikipedia.org/wiki/Apache_Groovy#cite_note-3" TargetMode="External"/><Relationship Id="rId15" Type="http://schemas.openxmlformats.org/officeDocument/2006/relationships/hyperlink" Target="https://en.wikipedia.org/wiki/Regular_expression" TargetMode="External"/><Relationship Id="rId23" Type="http://schemas.openxmlformats.org/officeDocument/2006/relationships/hyperlink" Target="https://en.wikipedia.org/wiki/Prototype-based_programming" TargetMode="External"/><Relationship Id="rId10" Type="http://schemas.openxmlformats.org/officeDocument/2006/relationships/hyperlink" Target="https://en.wikipedia.org/wiki/Closure_(computer_programming)" TargetMode="External"/><Relationship Id="rId19" Type="http://schemas.openxmlformats.org/officeDocument/2006/relationships/hyperlink" Target="https://en.wikipedia.org/w/index.php?title=Apache_Groovy&amp;action=edit&amp;section=3" TargetMode="External"/><Relationship Id="rId4" Type="http://schemas.openxmlformats.org/officeDocument/2006/relationships/hyperlink" Target="https://en.wikipedia.org/wiki/Type_inference" TargetMode="External"/><Relationship Id="rId9" Type="http://schemas.openxmlformats.org/officeDocument/2006/relationships/hyperlink" Target="https://en.wikipedia.org/wiki/Curly_bracket_programming_language" TargetMode="External"/><Relationship Id="rId14" Type="http://schemas.openxmlformats.org/officeDocument/2006/relationships/hyperlink" Target="https://en.wikipedia.org/wiki/Associative_array" TargetMode="External"/><Relationship Id="rId22" Type="http://schemas.openxmlformats.org/officeDocument/2006/relationships/hyperlink" Target="https://en.wikipedia.org/w/index.php?title=Apache_Groovy&amp;action=edit&amp;section=4" TargetMode="External"/></Relationships>
</file>

<file path=ppt/notesSlides/_rels/notesSlide7.xml.rels><?xml version="1.0" encoding="UTF-8" standalone="yes"?>
<Relationships xmlns="http://schemas.openxmlformats.org/package/2006/relationships"><Relationship Id="rId13" Type="http://schemas.openxmlformats.org/officeDocument/2006/relationships/hyperlink" Target="https://en.wikipedia.org/wiki/Java_collections_framework" TargetMode="External"/><Relationship Id="rId18" Type="http://schemas.openxmlformats.org/officeDocument/2006/relationships/hyperlink" Target="https://kotlinlang.org/docs/reference/null-safety.html" TargetMode="External"/><Relationship Id="rId26" Type="http://schemas.openxmlformats.org/officeDocument/2006/relationships/hyperlink" Target="https://kotlinlang.org/docs/reference/properties.html" TargetMode="External"/><Relationship Id="rId39" Type="http://schemas.openxmlformats.org/officeDocument/2006/relationships/hyperlink" Target="https://kotlinlang.org/docs/reference/data-classes.html" TargetMode="External"/><Relationship Id="rId21" Type="http://schemas.openxmlformats.org/officeDocument/2006/relationships/hyperlink" Target="https://kotlinlang.org/docs/reference/lambdas.html#function-types" TargetMode="External"/><Relationship Id="rId34" Type="http://schemas.openxmlformats.org/officeDocument/2006/relationships/hyperlink" Target="https://kotlinlang.org/docs/reference/delegation.html" TargetMode="External"/><Relationship Id="rId7" Type="http://schemas.openxmlformats.org/officeDocument/2006/relationships/hyperlink" Target="https://en.wikipedia.org/wiki/LLVM" TargetMode="External"/><Relationship Id="rId2" Type="http://schemas.openxmlformats.org/officeDocument/2006/relationships/slide" Target="../slides/slide13.xml"/><Relationship Id="rId16" Type="http://schemas.openxmlformats.org/officeDocument/2006/relationships/hyperlink" Target="https://en.wikipedia.org/wiki/Java_version_history#Java_SE_10" TargetMode="External"/><Relationship Id="rId20" Type="http://schemas.openxmlformats.org/officeDocument/2006/relationships/hyperlink" Target="https://kotlinlang.org/docs/reference/basic-types.html#arrays" TargetMode="External"/><Relationship Id="rId29" Type="http://schemas.openxmlformats.org/officeDocument/2006/relationships/hyperlink" Target="https://kotlinlang.org/docs/reference/lambdas.html" TargetMode="External"/><Relationship Id="rId41" Type="http://schemas.openxmlformats.org/officeDocument/2006/relationships/hyperlink" Target="https://kotlinlang.org/docs/reference/coroutines.html" TargetMode="External"/><Relationship Id="rId1" Type="http://schemas.openxmlformats.org/officeDocument/2006/relationships/notesMaster" Target="../notesMasters/notesMaster1.xml"/><Relationship Id="rId6" Type="http://schemas.openxmlformats.org/officeDocument/2006/relationships/hyperlink" Target="https://en.wikipedia.org/wiki/JavaScript" TargetMode="External"/><Relationship Id="rId11" Type="http://schemas.openxmlformats.org/officeDocument/2006/relationships/hyperlink" Target="https://en.wikipedia.org/wiki/Java_(programming_language)" TargetMode="External"/><Relationship Id="rId24" Type="http://schemas.openxmlformats.org/officeDocument/2006/relationships/hyperlink" Target="https://kotlinlang.org/docs/reference/basic-types.html" TargetMode="External"/><Relationship Id="rId32" Type="http://schemas.openxmlformats.org/officeDocument/2006/relationships/hyperlink" Target="https://kotlinlang.org/docs/reference/typecasts.html" TargetMode="External"/><Relationship Id="rId37" Type="http://schemas.openxmlformats.org/officeDocument/2006/relationships/hyperlink" Target="https://kotlinlang.org/docs/reference/operator-overloading.html" TargetMode="External"/><Relationship Id="rId40" Type="http://schemas.openxmlformats.org/officeDocument/2006/relationships/hyperlink" Target="https://kotlinlang.org/docs/reference/collections.html" TargetMode="External"/><Relationship Id="rId5" Type="http://schemas.openxmlformats.org/officeDocument/2006/relationships/hyperlink" Target="https://en.wikipedia.org/wiki/Java_virtual_machine" TargetMode="External"/><Relationship Id="rId15" Type="http://schemas.openxmlformats.org/officeDocument/2006/relationships/hyperlink" Target="https://en.wikipedia.org/wiki/Type_inference" TargetMode="External"/><Relationship Id="rId23" Type="http://schemas.openxmlformats.org/officeDocument/2006/relationships/hyperlink" Target="https://kotlinlang.org/docs/reference/exceptions.html" TargetMode="External"/><Relationship Id="rId28" Type="http://schemas.openxmlformats.org/officeDocument/2006/relationships/hyperlink" Target="https://kotlinlang.org/docs/reference/control-flow.html#if-expression" TargetMode="External"/><Relationship Id="rId36" Type="http://schemas.openxmlformats.org/officeDocument/2006/relationships/hyperlink" Target="https://kotlinlang.org/docs/reference/ranges.html" TargetMode="External"/><Relationship Id="rId10" Type="http://schemas.openxmlformats.org/officeDocument/2006/relationships/hyperlink" Target="https://en.wikipedia.org/wiki/Kotlin_(programming_language)#cite_note-oracle_interview-2" TargetMode="External"/><Relationship Id="rId19" Type="http://schemas.openxmlformats.org/officeDocument/2006/relationships/hyperlink" Target="https://kotlinlang.org/docs/reference/java-interop.html" TargetMode="External"/><Relationship Id="rId31" Type="http://schemas.openxmlformats.org/officeDocument/2006/relationships/hyperlink" Target="https://kotlinlang.org/docs/reference/extensions.html" TargetMode="External"/><Relationship Id="rId4" Type="http://schemas.openxmlformats.org/officeDocument/2006/relationships/hyperlink" Target="https://en.wikipedia.org/wiki/Programming_language" TargetMode="External"/><Relationship Id="rId9" Type="http://schemas.openxmlformats.org/officeDocument/2006/relationships/hyperlink" Target="https://en.wikipedia.org/wiki/Saint_Petersburg" TargetMode="External"/><Relationship Id="rId14" Type="http://schemas.openxmlformats.org/officeDocument/2006/relationships/hyperlink" Target="https://en.wikipedia.org/wiki/Kotlin_(programming_language)#cite_note-kotlin_stdlib-3" TargetMode="External"/><Relationship Id="rId22" Type="http://schemas.openxmlformats.org/officeDocument/2006/relationships/hyperlink" Target="https://kotlinlang.org/docs/reference/generics.html#use-site-variance-type-projections" TargetMode="External"/><Relationship Id="rId27" Type="http://schemas.openxmlformats.org/officeDocument/2006/relationships/hyperlink" Target="https://kotlinlang.org/docs/reference/generics.html" TargetMode="External"/><Relationship Id="rId30" Type="http://schemas.openxmlformats.org/officeDocument/2006/relationships/hyperlink" Target="https://kotlinlang.org/docs/reference/inline-functions.html" TargetMode="External"/><Relationship Id="rId35" Type="http://schemas.openxmlformats.org/officeDocument/2006/relationships/hyperlink" Target="https://kotlinlang.org/docs/reference/object-declarations.html" TargetMode="External"/><Relationship Id="rId8" Type="http://schemas.openxmlformats.org/officeDocument/2006/relationships/hyperlink" Target="https://en.wikipedia.org/wiki/JetBrains" TargetMode="External"/><Relationship Id="rId3" Type="http://schemas.openxmlformats.org/officeDocument/2006/relationships/hyperlink" Target="https://en.wikipedia.org/wiki/Statically_typed" TargetMode="External"/><Relationship Id="rId12" Type="http://schemas.openxmlformats.org/officeDocument/2006/relationships/hyperlink" Target="https://en.wikipedia.org/wiki/Java_Class_Library" TargetMode="External"/><Relationship Id="rId17" Type="http://schemas.openxmlformats.org/officeDocument/2006/relationships/hyperlink" Target="https://en.wikipedia.org/wiki/Kotlin_(programming_language)#cite_note-11" TargetMode="External"/><Relationship Id="rId25" Type="http://schemas.openxmlformats.org/officeDocument/2006/relationships/hyperlink" Target="https://kotlinlang.org/docs/reference/classes.html" TargetMode="External"/><Relationship Id="rId33" Type="http://schemas.openxmlformats.org/officeDocument/2006/relationships/hyperlink" Target="https://kotlinlang.org/docs/reference/basic-types.html#strings" TargetMode="External"/><Relationship Id="rId38" Type="http://schemas.openxmlformats.org/officeDocument/2006/relationships/hyperlink" Target="https://kotlinlang.org/docs/reference/classes.html#companion-objects" TargetMode="External"/></Relationships>
</file>

<file path=ppt/notesSlides/_rels/notesSlide8.xml.rels><?xml version="1.0" encoding="UTF-8" standalone="yes"?>
<Relationships xmlns="http://schemas.openxmlformats.org/package/2006/relationships"><Relationship Id="rId13" Type="http://schemas.openxmlformats.org/officeDocument/2006/relationships/hyperlink" Target="https://en.wikipedia.org/wiki/Scala_(programming_language)#cite_note-overview-8" TargetMode="External"/><Relationship Id="rId18" Type="http://schemas.openxmlformats.org/officeDocument/2006/relationships/hyperlink" Target="https://en.wikipedia.org/wiki/Object-oriented_programming" TargetMode="External"/><Relationship Id="rId26" Type="http://schemas.openxmlformats.org/officeDocument/2006/relationships/hyperlink" Target="https://en.wikipedia.org/wiki/Lazy_evaluation" TargetMode="External"/><Relationship Id="rId39" Type="http://schemas.openxmlformats.org/officeDocument/2006/relationships/hyperlink" Target="https://en.wikipedia.org/wiki/Lausanne" TargetMode="External"/><Relationship Id="rId21" Type="http://schemas.openxmlformats.org/officeDocument/2006/relationships/hyperlink" Target="https://en.wikipedia.org/wiki/Standard_ML" TargetMode="External"/><Relationship Id="rId34" Type="http://schemas.openxmlformats.org/officeDocument/2006/relationships/hyperlink" Target="https://en.wikipedia.org/wiki/Named_parameter" TargetMode="External"/><Relationship Id="rId42" Type="http://schemas.openxmlformats.org/officeDocument/2006/relationships/hyperlink" Target="https://en.wikipedia.org/wiki/Petri_net" TargetMode="External"/><Relationship Id="rId47" Type="http://schemas.openxmlformats.org/officeDocument/2006/relationships/hyperlink" Target="https://en.wikipedia.org/wiki/Scala_(programming_language)#cite_note-cacm-15" TargetMode="External"/><Relationship Id="rId50" Type="http://schemas.openxmlformats.org/officeDocument/2006/relationships/hyperlink" Target="https://en.wikipedia.org/wiki/European_Research_Council" TargetMode="External"/><Relationship Id="rId55" Type="http://schemas.openxmlformats.org/officeDocument/2006/relationships/hyperlink" Target="https://en.wikipedia.org/wiki/Scala_(programming_language)#cite_note-19" TargetMode="External"/><Relationship Id="rId7" Type="http://schemas.openxmlformats.org/officeDocument/2006/relationships/hyperlink" Target="https://en.wikipedia.org/wiki/Programming_language" TargetMode="External"/><Relationship Id="rId2" Type="http://schemas.openxmlformats.org/officeDocument/2006/relationships/slide" Target="../slides/slide14.xml"/><Relationship Id="rId16" Type="http://schemas.openxmlformats.org/officeDocument/2006/relationships/hyperlink" Target="https://en.wikipedia.org/wiki/Language_interoperability" TargetMode="External"/><Relationship Id="rId29" Type="http://schemas.openxmlformats.org/officeDocument/2006/relationships/hyperlink" Target="https://en.wikipedia.org/wiki/Covariance_and_contravariance_(computer_science)" TargetMode="External"/><Relationship Id="rId11" Type="http://schemas.openxmlformats.org/officeDocument/2006/relationships/hyperlink" Target="https://en.wikipedia.org/wiki/Scala_(programming_language)#cite_note-10" TargetMode="External"/><Relationship Id="rId24" Type="http://schemas.openxmlformats.org/officeDocument/2006/relationships/hyperlink" Target="https://en.wikipedia.org/wiki/Type_inference" TargetMode="External"/><Relationship Id="rId32" Type="http://schemas.openxmlformats.org/officeDocument/2006/relationships/hyperlink" Target="https://en.wikipedia.org/wiki/Anonymous_type" TargetMode="External"/><Relationship Id="rId37" Type="http://schemas.openxmlformats.org/officeDocument/2006/relationships/hyperlink" Target="https://en.wikipedia.org/wiki/Scala_(programming_language)#cite_note-12" TargetMode="External"/><Relationship Id="rId40" Type="http://schemas.openxmlformats.org/officeDocument/2006/relationships/hyperlink" Target="https://en.wikipedia.org/wiki/Switzerland" TargetMode="External"/><Relationship Id="rId45" Type="http://schemas.openxmlformats.org/officeDocument/2006/relationships/hyperlink" Target="https://en.wikipedia.org/wiki/Javac" TargetMode="External"/><Relationship Id="rId53" Type="http://schemas.openxmlformats.org/officeDocument/2006/relationships/hyperlink" Target="https://en.wikipedia.org/wiki/Greylock_Partners" TargetMode="External"/><Relationship Id="rId5" Type="http://schemas.openxmlformats.org/officeDocument/2006/relationships/hyperlink" Target="https://en.wikipedia.org/wiki/Scala_(programming_language)#cite_note-9" TargetMode="External"/><Relationship Id="rId19" Type="http://schemas.openxmlformats.org/officeDocument/2006/relationships/hyperlink" Target="https://en.wikipedia.org/wiki/C_(programming_language)" TargetMode="External"/><Relationship Id="rId4" Type="http://schemas.openxmlformats.org/officeDocument/2006/relationships/hyperlink" Target="https://en.wikipedia.org/wiki/Help:Pronunciation_respelling_key" TargetMode="External"/><Relationship Id="rId9" Type="http://schemas.openxmlformats.org/officeDocument/2006/relationships/hyperlink" Target="https://en.wikipedia.org/wiki/Static_typing" TargetMode="External"/><Relationship Id="rId14" Type="http://schemas.openxmlformats.org/officeDocument/2006/relationships/hyperlink" Target="https://en.wikipedia.org/wiki/Java_bytecode" TargetMode="External"/><Relationship Id="rId22" Type="http://schemas.openxmlformats.org/officeDocument/2006/relationships/hyperlink" Target="https://en.wikipedia.org/wiki/Haskell_(programming_language)" TargetMode="External"/><Relationship Id="rId27" Type="http://schemas.openxmlformats.org/officeDocument/2006/relationships/hyperlink" Target="https://en.wikipedia.org/wiki/Pattern_matching" TargetMode="External"/><Relationship Id="rId30" Type="http://schemas.openxmlformats.org/officeDocument/2006/relationships/hyperlink" Target="https://en.wikipedia.org/wiki/Higher-order_type_operator" TargetMode="External"/><Relationship Id="rId35" Type="http://schemas.openxmlformats.org/officeDocument/2006/relationships/hyperlink" Target="https://en.wikipedia.org/wiki/Raw_string" TargetMode="External"/><Relationship Id="rId43" Type="http://schemas.openxmlformats.org/officeDocument/2006/relationships/hyperlink" Target="https://en.wikipedia.org/wiki/Scala_(programming_language)#cite_note-history-of-scala-14" TargetMode="External"/><Relationship Id="rId48" Type="http://schemas.openxmlformats.org/officeDocument/2006/relationships/hyperlink" Target="https://en.wikipedia.org/wiki/Scala_(programming_language)#cite_note-spec-16" TargetMode="External"/><Relationship Id="rId56" Type="http://schemas.openxmlformats.org/officeDocument/2006/relationships/hyperlink" Target="https://en.wikipedia.org/wiki/Scala_(programming_language)#cite_note-20" TargetMode="External"/><Relationship Id="rId8" Type="http://schemas.openxmlformats.org/officeDocument/2006/relationships/hyperlink" Target="https://en.wikipedia.org/wiki/Functional_programming" TargetMode="External"/><Relationship Id="rId51" Type="http://schemas.openxmlformats.org/officeDocument/2006/relationships/hyperlink" Target="https://en.wikipedia.org/wiki/Scala_(programming_language)#cite_note-17" TargetMode="External"/><Relationship Id="rId3" Type="http://schemas.openxmlformats.org/officeDocument/2006/relationships/hyperlink" Target="https://en.wikipedia.org/wiki/Help:IPA/English" TargetMode="External"/><Relationship Id="rId12" Type="http://schemas.openxmlformats.org/officeDocument/2006/relationships/hyperlink" Target="https://en.wikipedia.org/wiki/Criticism_of_Java" TargetMode="External"/><Relationship Id="rId17" Type="http://schemas.openxmlformats.org/officeDocument/2006/relationships/hyperlink" Target="https://en.wikipedia.org/wiki/Scala_(programming_language)#cite_note-11" TargetMode="External"/><Relationship Id="rId25" Type="http://schemas.openxmlformats.org/officeDocument/2006/relationships/hyperlink" Target="https://en.wikipedia.org/wiki/Immutability" TargetMode="External"/><Relationship Id="rId33" Type="http://schemas.openxmlformats.org/officeDocument/2006/relationships/hyperlink" Target="https://en.wikipedia.org/wiki/Operator_overloading" TargetMode="External"/><Relationship Id="rId38" Type="http://schemas.openxmlformats.org/officeDocument/2006/relationships/hyperlink" Target="https://en.wikipedia.org/wiki/%C3%89cole_Polytechnique_F%C3%A9d%C3%A9rale_de_Lausanne" TargetMode="External"/><Relationship Id="rId46" Type="http://schemas.openxmlformats.org/officeDocument/2006/relationships/hyperlink" Target="https://en.wikipedia.org/wiki/Java_(software_platform)" TargetMode="External"/><Relationship Id="rId20" Type="http://schemas.openxmlformats.org/officeDocument/2006/relationships/hyperlink" Target="https://en.wikipedia.org/wiki/Scheme_(programming_language)" TargetMode="External"/><Relationship Id="rId41" Type="http://schemas.openxmlformats.org/officeDocument/2006/relationships/hyperlink" Target="https://en.wikipedia.org/wiki/Martin_Odersky" TargetMode="External"/><Relationship Id="rId54" Type="http://schemas.openxmlformats.org/officeDocument/2006/relationships/hyperlink" Target="https://en.wikipedia.org/wiki/Scala_(programming_language)#cite_note-18" TargetMode="External"/><Relationship Id="rId1" Type="http://schemas.openxmlformats.org/officeDocument/2006/relationships/notesMaster" Target="../notesMasters/notesMaster1.xml"/><Relationship Id="rId6" Type="http://schemas.openxmlformats.org/officeDocument/2006/relationships/hyperlink" Target="https://en.wikipedia.org/wiki/General-purpose_programming_language" TargetMode="External"/><Relationship Id="rId15" Type="http://schemas.openxmlformats.org/officeDocument/2006/relationships/hyperlink" Target="https://en.wikipedia.org/wiki/Java_virtual_machine" TargetMode="External"/><Relationship Id="rId23" Type="http://schemas.openxmlformats.org/officeDocument/2006/relationships/hyperlink" Target="https://en.wikipedia.org/wiki/Currying" TargetMode="External"/><Relationship Id="rId28" Type="http://schemas.openxmlformats.org/officeDocument/2006/relationships/hyperlink" Target="https://en.wikipedia.org/wiki/Algebraic_data_type" TargetMode="External"/><Relationship Id="rId36" Type="http://schemas.openxmlformats.org/officeDocument/2006/relationships/hyperlink" Target="https://en.wikipedia.org/wiki/Checked_exception" TargetMode="External"/><Relationship Id="rId49" Type="http://schemas.openxmlformats.org/officeDocument/2006/relationships/hyperlink" Target="https://en.wikipedia.org/wiki/Java_8" TargetMode="External"/><Relationship Id="rId57" Type="http://schemas.openxmlformats.org/officeDocument/2006/relationships/hyperlink" Target="https://en.wikipedia.org/wiki/Scala_(programming_language)#cite_note-21" TargetMode="External"/><Relationship Id="rId10" Type="http://schemas.openxmlformats.org/officeDocument/2006/relationships/hyperlink" Target="https://en.wikipedia.org/wiki/Type_system" TargetMode="External"/><Relationship Id="rId31" Type="http://schemas.openxmlformats.org/officeDocument/2006/relationships/hyperlink" Target="https://en.wikipedia.org/wiki/Parametric_polymorphism" TargetMode="External"/><Relationship Id="rId44" Type="http://schemas.openxmlformats.org/officeDocument/2006/relationships/hyperlink" Target="https://en.wikipedia.org/wiki/Generic_Java" TargetMode="External"/><Relationship Id="rId52" Type="http://schemas.openxmlformats.org/officeDocument/2006/relationships/hyperlink" Target="https://en.wikipedia.org/wiki/Lightbend_Inc."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We'd like to have a session for both beginner and seasoned developers that would help them choose which collections framework is better for their projects. While they can look very much alike, there are key differences regarding performance, style of programming and memory impact that are not explicit until you already committed to using one framework over the other.  </a:t>
            </a:r>
            <a:br>
              <a:rPr lang="en-US" dirty="0"/>
            </a:br>
            <a:r>
              <a:rPr lang="en-US" dirty="0"/>
              <a:t>Our goal is to present common use cases for collections, the frameworks available and how we use them. There should be little slides for use case descriptions and comparison, and actual tests will run from our IDEs. </a:t>
            </a:r>
          </a:p>
        </p:txBody>
      </p:sp>
    </p:spTree>
    <p:extLst>
      <p:ext uri="{BB962C8B-B14F-4D97-AF65-F5344CB8AC3E}">
        <p14:creationId xmlns:p14="http://schemas.microsoft.com/office/powerpoint/2010/main" val="8045070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17</a:t>
            </a:fld>
            <a:endParaRPr lang="en-US"/>
          </a:p>
        </p:txBody>
      </p:sp>
    </p:spTree>
    <p:extLst>
      <p:ext uri="{BB962C8B-B14F-4D97-AF65-F5344CB8AC3E}">
        <p14:creationId xmlns:p14="http://schemas.microsoft.com/office/powerpoint/2010/main" val="36580165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18</a:t>
            </a:fld>
            <a:endParaRPr lang="en-US"/>
          </a:p>
        </p:txBody>
      </p:sp>
    </p:spTree>
    <p:extLst>
      <p:ext uri="{BB962C8B-B14F-4D97-AF65-F5344CB8AC3E}">
        <p14:creationId xmlns:p14="http://schemas.microsoft.com/office/powerpoint/2010/main" val="466533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19</a:t>
            </a:fld>
            <a:endParaRPr lang="en-US"/>
          </a:p>
        </p:txBody>
      </p:sp>
    </p:spTree>
    <p:extLst>
      <p:ext uri="{BB962C8B-B14F-4D97-AF65-F5344CB8AC3E}">
        <p14:creationId xmlns:p14="http://schemas.microsoft.com/office/powerpoint/2010/main" val="14119906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20</a:t>
            </a:fld>
            <a:endParaRPr lang="en-US"/>
          </a:p>
        </p:txBody>
      </p:sp>
    </p:spTree>
    <p:extLst>
      <p:ext uri="{BB962C8B-B14F-4D97-AF65-F5344CB8AC3E}">
        <p14:creationId xmlns:p14="http://schemas.microsoft.com/office/powerpoint/2010/main" val="42582171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21</a:t>
            </a:fld>
            <a:endParaRPr lang="en-US"/>
          </a:p>
        </p:txBody>
      </p:sp>
    </p:spTree>
    <p:extLst>
      <p:ext uri="{BB962C8B-B14F-4D97-AF65-F5344CB8AC3E}">
        <p14:creationId xmlns:p14="http://schemas.microsoft.com/office/powerpoint/2010/main" val="38862819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22</a:t>
            </a:fld>
            <a:endParaRPr lang="en-US"/>
          </a:p>
        </p:txBody>
      </p:sp>
    </p:spTree>
    <p:extLst>
      <p:ext uri="{BB962C8B-B14F-4D97-AF65-F5344CB8AC3E}">
        <p14:creationId xmlns:p14="http://schemas.microsoft.com/office/powerpoint/2010/main" val="42917981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23</a:t>
            </a:fld>
            <a:endParaRPr lang="en-US"/>
          </a:p>
        </p:txBody>
      </p:sp>
    </p:spTree>
    <p:extLst>
      <p:ext uri="{BB962C8B-B14F-4D97-AF65-F5344CB8AC3E}">
        <p14:creationId xmlns:p14="http://schemas.microsoft.com/office/powerpoint/2010/main" val="24799819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24</a:t>
            </a:fld>
            <a:endParaRPr lang="en-US"/>
          </a:p>
        </p:txBody>
      </p:sp>
    </p:spTree>
    <p:extLst>
      <p:ext uri="{BB962C8B-B14F-4D97-AF65-F5344CB8AC3E}">
        <p14:creationId xmlns:p14="http://schemas.microsoft.com/office/powerpoint/2010/main" val="17444868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25</a:t>
            </a:fld>
            <a:endParaRPr lang="en-US"/>
          </a:p>
        </p:txBody>
      </p:sp>
    </p:spTree>
    <p:extLst>
      <p:ext uri="{BB962C8B-B14F-4D97-AF65-F5344CB8AC3E}">
        <p14:creationId xmlns:p14="http://schemas.microsoft.com/office/powerpoint/2010/main" val="35977364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26</a:t>
            </a:fld>
            <a:endParaRPr lang="en-US"/>
          </a:p>
        </p:txBody>
      </p:sp>
    </p:spTree>
    <p:extLst>
      <p:ext uri="{BB962C8B-B14F-4D97-AF65-F5344CB8AC3E}">
        <p14:creationId xmlns:p14="http://schemas.microsoft.com/office/powerpoint/2010/main" val="37101349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We'd like to have a session for both beginner and seasoned developers that would help them choose which collections framework is better for their projects. While they can look very much alike, there are key differences regarding performance, style of programming and memory impact that are not explicit until you already committed to using one framework over the other.  </a:t>
            </a:r>
            <a:br>
              <a:rPr lang="en-US" dirty="0"/>
            </a:br>
            <a:r>
              <a:rPr lang="en-US" dirty="0"/>
              <a:t>Our goal is to present common use cases for collections, the frameworks available and how we use them. There should be little slides for use case descriptions and comparison, and actual tests will run from our IDEs. </a:t>
            </a:r>
          </a:p>
        </p:txBody>
      </p:sp>
    </p:spTree>
    <p:extLst>
      <p:ext uri="{BB962C8B-B14F-4D97-AF65-F5344CB8AC3E}">
        <p14:creationId xmlns:p14="http://schemas.microsoft.com/office/powerpoint/2010/main" val="4135890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27</a:t>
            </a:fld>
            <a:endParaRPr lang="en-US"/>
          </a:p>
        </p:txBody>
      </p:sp>
    </p:spTree>
    <p:extLst>
      <p:ext uri="{BB962C8B-B14F-4D97-AF65-F5344CB8AC3E}">
        <p14:creationId xmlns:p14="http://schemas.microsoft.com/office/powerpoint/2010/main" val="18479514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28</a:t>
            </a:fld>
            <a:endParaRPr lang="en-US"/>
          </a:p>
        </p:txBody>
      </p:sp>
    </p:spTree>
    <p:extLst>
      <p:ext uri="{BB962C8B-B14F-4D97-AF65-F5344CB8AC3E}">
        <p14:creationId xmlns:p14="http://schemas.microsoft.com/office/powerpoint/2010/main" val="6804258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29</a:t>
            </a:fld>
            <a:endParaRPr lang="en-US"/>
          </a:p>
        </p:txBody>
      </p:sp>
    </p:spTree>
    <p:extLst>
      <p:ext uri="{BB962C8B-B14F-4D97-AF65-F5344CB8AC3E}">
        <p14:creationId xmlns:p14="http://schemas.microsoft.com/office/powerpoint/2010/main" val="37999890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30</a:t>
            </a:fld>
            <a:endParaRPr lang="en-US"/>
          </a:p>
        </p:txBody>
      </p:sp>
    </p:spTree>
    <p:extLst>
      <p:ext uri="{BB962C8B-B14F-4D97-AF65-F5344CB8AC3E}">
        <p14:creationId xmlns:p14="http://schemas.microsoft.com/office/powerpoint/2010/main" val="26170675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31</a:t>
            </a:fld>
            <a:endParaRPr lang="en-US"/>
          </a:p>
        </p:txBody>
      </p:sp>
    </p:spTree>
    <p:extLst>
      <p:ext uri="{BB962C8B-B14F-4D97-AF65-F5344CB8AC3E}">
        <p14:creationId xmlns:p14="http://schemas.microsoft.com/office/powerpoint/2010/main" val="12640384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32</a:t>
            </a:fld>
            <a:endParaRPr lang="en-US"/>
          </a:p>
        </p:txBody>
      </p:sp>
    </p:spTree>
    <p:extLst>
      <p:ext uri="{BB962C8B-B14F-4D97-AF65-F5344CB8AC3E}">
        <p14:creationId xmlns:p14="http://schemas.microsoft.com/office/powerpoint/2010/main" val="4472615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33</a:t>
            </a:fld>
            <a:endParaRPr lang="en-US"/>
          </a:p>
        </p:txBody>
      </p:sp>
    </p:spTree>
    <p:extLst>
      <p:ext uri="{BB962C8B-B14F-4D97-AF65-F5344CB8AC3E}">
        <p14:creationId xmlns:p14="http://schemas.microsoft.com/office/powerpoint/2010/main" val="19038685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34</a:t>
            </a:fld>
            <a:endParaRPr lang="en-US"/>
          </a:p>
        </p:txBody>
      </p:sp>
    </p:spTree>
    <p:extLst>
      <p:ext uri="{BB962C8B-B14F-4D97-AF65-F5344CB8AC3E}">
        <p14:creationId xmlns:p14="http://schemas.microsoft.com/office/powerpoint/2010/main" val="10831810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35</a:t>
            </a:fld>
            <a:endParaRPr lang="en-US"/>
          </a:p>
        </p:txBody>
      </p:sp>
    </p:spTree>
    <p:extLst>
      <p:ext uri="{BB962C8B-B14F-4D97-AF65-F5344CB8AC3E}">
        <p14:creationId xmlns:p14="http://schemas.microsoft.com/office/powerpoint/2010/main" val="36830773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36</a:t>
            </a:fld>
            <a:endParaRPr lang="en-US"/>
          </a:p>
        </p:txBody>
      </p:sp>
    </p:spTree>
    <p:extLst>
      <p:ext uri="{BB962C8B-B14F-4D97-AF65-F5344CB8AC3E}">
        <p14:creationId xmlns:p14="http://schemas.microsoft.com/office/powerpoint/2010/main" val="4458838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docs.oracle.com</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javase</a:t>
            </a:r>
            <a:r>
              <a:rPr lang="en-US" sz="1200" b="0" i="0" kern="1200" dirty="0">
                <a:solidFill>
                  <a:schemeClr val="tx1"/>
                </a:solidFill>
                <a:effectLst/>
                <a:latin typeface="+mn-lt"/>
                <a:ea typeface="+mn-ea"/>
                <a:cs typeface="+mn-cs"/>
              </a:rPr>
              <a:t>/specs/</a:t>
            </a:r>
            <a:r>
              <a:rPr lang="en-US" sz="1200" b="0" i="0" kern="1200" dirty="0" err="1">
                <a:solidFill>
                  <a:schemeClr val="tx1"/>
                </a:solidFill>
                <a:effectLst/>
                <a:latin typeface="+mn-lt"/>
                <a:ea typeface="+mn-ea"/>
                <a:cs typeface="+mn-cs"/>
              </a:rPr>
              <a:t>jvms</a:t>
            </a:r>
            <a:r>
              <a:rPr lang="en-US" sz="1200" b="0" i="0" kern="1200" dirty="0">
                <a:solidFill>
                  <a:schemeClr val="tx1"/>
                </a:solidFill>
                <a:effectLst/>
                <a:latin typeface="+mn-lt"/>
                <a:ea typeface="+mn-ea"/>
                <a:cs typeface="+mn-cs"/>
              </a:rPr>
              <a:t>/se6/html/Introduction.doc.html#4560</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History</a:t>
            </a:r>
          </a:p>
          <a:p>
            <a:endParaRPr lang="en-US" sz="1200" b="0" i="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virtual machine that evolved into the Java Virtual Machine was originally designed by James Gosling in 1992 to support the Oak programming language. </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It is the component of the technology responsible for its hardware- and operating system- independence, the small size of its compiled code, and its ability to protect users from malicious </a:t>
            </a:r>
            <a:r>
              <a:rPr lang="en-US" sz="1200" b="0" i="0" kern="1200" dirty="0" err="1">
                <a:solidFill>
                  <a:schemeClr val="tx1"/>
                </a:solidFill>
                <a:effectLst/>
                <a:latin typeface="+mn-lt"/>
                <a:ea typeface="+mn-ea"/>
                <a:cs typeface="+mn-cs"/>
              </a:rPr>
              <a:t>programs.The</a:t>
            </a:r>
            <a:r>
              <a:rPr lang="en-US" sz="1200" b="0" i="0" kern="1200" dirty="0">
                <a:solidFill>
                  <a:schemeClr val="tx1"/>
                </a:solidFill>
                <a:effectLst/>
                <a:latin typeface="+mn-lt"/>
                <a:ea typeface="+mn-ea"/>
                <a:cs typeface="+mn-cs"/>
              </a:rPr>
              <a:t> Java virtual machine is an abstract computing machine. Like a real computing machine, it has an instruction set and manipulates various memory areas at run time. It is reasonably common to implement a programming language using a virtual machine; the best-known virtual machine may be the P-Code machine of UCSD Pascal.</a:t>
            </a:r>
          </a:p>
          <a:p>
            <a:r>
              <a:rPr lang="en-US" sz="1200" b="0" i="0" kern="1200" dirty="0">
                <a:solidFill>
                  <a:schemeClr val="tx1"/>
                </a:solidFill>
                <a:effectLst/>
                <a:latin typeface="+mn-lt"/>
                <a:ea typeface="+mn-ea"/>
                <a:cs typeface="+mn-cs"/>
              </a:rPr>
              <a:t>The first prototype implementation of the Java virtual machine, done at Sun Microsystems, Inc., emulated the Java virtual machine instruction set in software hosted by a handheld device that resembled a contemporary Personal Digital Assistant (PDA). Sun's current Java virtual machine implementations, components of its </a:t>
            </a:r>
            <a:r>
              <a:rPr lang="en-US" sz="1200" b="0" i="0" kern="1200" dirty="0" err="1">
                <a:solidFill>
                  <a:schemeClr val="tx1"/>
                </a:solidFill>
                <a:effectLst/>
                <a:latin typeface="+mn-lt"/>
                <a:ea typeface="+mn-ea"/>
                <a:cs typeface="+mn-cs"/>
              </a:rPr>
              <a:t>Java</a:t>
            </a:r>
            <a:r>
              <a:rPr lang="en-US" sz="1200" b="0" i="0" kern="1200" baseline="30000" dirty="0" err="1">
                <a:solidFill>
                  <a:schemeClr val="tx1"/>
                </a:solidFill>
                <a:effectLst/>
                <a:latin typeface="+mn-lt"/>
                <a:ea typeface="+mn-ea"/>
                <a:cs typeface="+mn-cs"/>
              </a:rPr>
              <a:t>TM</a:t>
            </a:r>
            <a:r>
              <a:rPr lang="en-US" sz="1200" b="0" i="0" kern="1200" dirty="0">
                <a:solidFill>
                  <a:schemeClr val="tx1"/>
                </a:solidFill>
                <a:effectLst/>
                <a:latin typeface="+mn-lt"/>
                <a:ea typeface="+mn-ea"/>
                <a:cs typeface="+mn-cs"/>
              </a:rPr>
              <a:t> 2 SDK and </a:t>
            </a:r>
            <a:r>
              <a:rPr lang="en-US" sz="1200" b="0" i="0" kern="1200" dirty="0" err="1">
                <a:solidFill>
                  <a:schemeClr val="tx1"/>
                </a:solidFill>
                <a:effectLst/>
                <a:latin typeface="+mn-lt"/>
                <a:ea typeface="+mn-ea"/>
                <a:cs typeface="+mn-cs"/>
              </a:rPr>
              <a:t>Java</a:t>
            </a:r>
            <a:r>
              <a:rPr lang="en-US" sz="1200" b="0" i="0" kern="1200" baseline="30000" dirty="0" err="1">
                <a:solidFill>
                  <a:schemeClr val="tx1"/>
                </a:solidFill>
                <a:effectLst/>
                <a:latin typeface="+mn-lt"/>
                <a:ea typeface="+mn-ea"/>
                <a:cs typeface="+mn-cs"/>
              </a:rPr>
              <a:t>TM</a:t>
            </a:r>
            <a:r>
              <a:rPr lang="en-US" sz="1200" b="0" i="0" kern="1200" dirty="0">
                <a:solidFill>
                  <a:schemeClr val="tx1"/>
                </a:solidFill>
                <a:effectLst/>
                <a:latin typeface="+mn-lt"/>
                <a:ea typeface="+mn-ea"/>
                <a:cs typeface="+mn-cs"/>
              </a:rPr>
              <a:t> 2 Runtime Environment products, emulate the Java virtual machine on Win32 and Solaris hosts in much more sophisticated ways. However, the Java virtual machine does not assume any particular implementation technology, host hardware, or host operating system. It is not inherently interpreted, but can just as well be implemented by compiling its instruction set to that of a silicon CPU. It may also be implemented in microcode or directly in silicon.</a:t>
            </a:r>
          </a:p>
          <a:p>
            <a:r>
              <a:rPr lang="en-US" sz="1200" b="0" i="0" kern="1200" dirty="0">
                <a:solidFill>
                  <a:schemeClr val="tx1"/>
                </a:solidFill>
                <a:effectLst/>
                <a:latin typeface="+mn-lt"/>
                <a:ea typeface="+mn-ea"/>
                <a:cs typeface="+mn-cs"/>
              </a:rPr>
              <a:t>The Java virtual machine knows nothing of the Java programming language, only of a particular binary format, the class file format. A class file contains Java virtual machine instructions (or </a:t>
            </a:r>
            <a:r>
              <a:rPr lang="en-US" sz="1200" b="0" i="1" kern="1200" dirty="0">
                <a:solidFill>
                  <a:schemeClr val="tx1"/>
                </a:solidFill>
                <a:effectLst/>
                <a:latin typeface="+mn-lt"/>
                <a:ea typeface="+mn-ea"/>
                <a:cs typeface="+mn-cs"/>
              </a:rPr>
              <a:t>bytecodes</a:t>
            </a:r>
            <a:r>
              <a:rPr lang="en-US" sz="1200" b="0" i="0" kern="1200" dirty="0">
                <a:solidFill>
                  <a:schemeClr val="tx1"/>
                </a:solidFill>
                <a:effectLst/>
                <a:latin typeface="+mn-lt"/>
                <a:ea typeface="+mn-ea"/>
                <a:cs typeface="+mn-cs"/>
              </a:rPr>
              <a:t>) and a symbol table, as well as other ancillary information.</a:t>
            </a:r>
          </a:p>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8</a:t>
            </a:fld>
            <a:endParaRPr lang="en-US"/>
          </a:p>
        </p:txBody>
      </p:sp>
    </p:spTree>
    <p:extLst>
      <p:ext uri="{BB962C8B-B14F-4D97-AF65-F5344CB8AC3E}">
        <p14:creationId xmlns:p14="http://schemas.microsoft.com/office/powerpoint/2010/main" val="30289732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37</a:t>
            </a:fld>
            <a:endParaRPr lang="en-US"/>
          </a:p>
        </p:txBody>
      </p:sp>
    </p:spTree>
    <p:extLst>
      <p:ext uri="{BB962C8B-B14F-4D97-AF65-F5344CB8AC3E}">
        <p14:creationId xmlns:p14="http://schemas.microsoft.com/office/powerpoint/2010/main" val="31382195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38</a:t>
            </a:fld>
            <a:endParaRPr lang="en-US"/>
          </a:p>
        </p:txBody>
      </p:sp>
    </p:spTree>
    <p:extLst>
      <p:ext uri="{BB962C8B-B14F-4D97-AF65-F5344CB8AC3E}">
        <p14:creationId xmlns:p14="http://schemas.microsoft.com/office/powerpoint/2010/main" val="1123959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docs.oracle.com</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javase</a:t>
            </a:r>
            <a:r>
              <a:rPr lang="en-US" sz="1200" b="0" i="0" kern="1200" dirty="0">
                <a:solidFill>
                  <a:schemeClr val="tx1"/>
                </a:solidFill>
                <a:effectLst/>
                <a:latin typeface="+mn-lt"/>
                <a:ea typeface="+mn-ea"/>
                <a:cs typeface="+mn-cs"/>
              </a:rPr>
              <a:t>/specs/</a:t>
            </a:r>
            <a:r>
              <a:rPr lang="en-US" sz="1200" b="0" i="0" kern="1200" dirty="0" err="1">
                <a:solidFill>
                  <a:schemeClr val="tx1"/>
                </a:solidFill>
                <a:effectLst/>
                <a:latin typeface="+mn-lt"/>
                <a:ea typeface="+mn-ea"/>
                <a:cs typeface="+mn-cs"/>
              </a:rPr>
              <a:t>jvms</a:t>
            </a:r>
            <a:r>
              <a:rPr lang="en-US" sz="1200" b="0" i="0" kern="1200" dirty="0">
                <a:solidFill>
                  <a:schemeClr val="tx1"/>
                </a:solidFill>
                <a:effectLst/>
                <a:latin typeface="+mn-lt"/>
                <a:ea typeface="+mn-ea"/>
                <a:cs typeface="+mn-cs"/>
              </a:rPr>
              <a:t>/se7/html/jvms-0-preface7.html</a:t>
            </a:r>
          </a:p>
          <a:p>
            <a:r>
              <a:rPr lang="en-US" sz="1200" b="0" i="0" kern="1200" dirty="0">
                <a:solidFill>
                  <a:schemeClr val="tx1"/>
                </a:solidFill>
                <a:effectLst/>
                <a:latin typeface="+mn-lt"/>
                <a:ea typeface="+mn-ea"/>
                <a:cs typeface="+mn-cs"/>
              </a:rPr>
              <a:t>Java 5 and 6 had almost no impact in JVM spec.</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Java 7</a:t>
            </a:r>
          </a:p>
          <a:p>
            <a:r>
              <a:rPr lang="en-US" sz="1200" b="0" i="0" kern="1200" dirty="0">
                <a:solidFill>
                  <a:schemeClr val="tx1"/>
                </a:solidFill>
                <a:effectLst/>
                <a:latin typeface="+mn-lt"/>
                <a:ea typeface="+mn-ea"/>
                <a:cs typeface="+mn-cs"/>
              </a:rPr>
              <a:t>The Java SE 7 platform in 2011 made good on the promise given in the First Edition of </a:t>
            </a:r>
            <a:r>
              <a:rPr lang="en-US" sz="1200" b="0" i="1" kern="1200" dirty="0">
                <a:solidFill>
                  <a:schemeClr val="tx1"/>
                </a:solidFill>
                <a:effectLst/>
                <a:latin typeface="+mn-lt"/>
                <a:ea typeface="+mn-ea"/>
                <a:cs typeface="+mn-cs"/>
              </a:rPr>
              <a:t>The Java Virtual Machine Specification</a:t>
            </a:r>
            <a:r>
              <a:rPr lang="en-US" sz="1200" b="0" i="0" kern="1200" dirty="0">
                <a:solidFill>
                  <a:schemeClr val="tx1"/>
                </a:solidFill>
                <a:effectLst/>
                <a:latin typeface="+mn-lt"/>
                <a:ea typeface="+mn-ea"/>
                <a:cs typeface="+mn-cs"/>
              </a:rPr>
              <a:t> in 1997: "In the future, we will consider bounded extensions to the Java virtual machine to provide better support for other languages.”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JSR 292 - https://</a:t>
            </a:r>
            <a:r>
              <a:rPr lang="en-US" sz="1200" b="0" i="0" kern="1200" dirty="0" err="1">
                <a:solidFill>
                  <a:schemeClr val="tx1"/>
                </a:solidFill>
                <a:effectLst/>
                <a:latin typeface="+mn-lt"/>
                <a:ea typeface="+mn-ea"/>
                <a:cs typeface="+mn-cs"/>
              </a:rPr>
              <a:t>www.jcp.org</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en</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jsr</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detail?id</a:t>
            </a:r>
            <a:r>
              <a:rPr lang="en-US" sz="1200" b="0" i="0" kern="1200" dirty="0">
                <a:solidFill>
                  <a:schemeClr val="tx1"/>
                </a:solidFill>
                <a:effectLst/>
                <a:latin typeface="+mn-lt"/>
                <a:ea typeface="+mn-ea"/>
                <a:cs typeface="+mn-cs"/>
              </a:rPr>
              <a:t>=292</a:t>
            </a:r>
          </a:p>
          <a:p>
            <a:r>
              <a:rPr lang="en-US" sz="1200" b="0" i="0" kern="1200" dirty="0">
                <a:solidFill>
                  <a:schemeClr val="tx1"/>
                </a:solidFill>
                <a:effectLst/>
                <a:latin typeface="+mn-lt"/>
                <a:ea typeface="+mn-ea"/>
                <a:cs typeface="+mn-cs"/>
              </a:rPr>
              <a:t>There is growing interest in running a variety of programming languages on the the Java platform, and consequently, on the Java virtual machine (JVM). This interest is increasingly focused on dynamically typed languages, in particular scripting languages.</a:t>
            </a:r>
          </a:p>
          <a:p>
            <a:r>
              <a:rPr lang="en-US" sz="1200" b="0" i="0" kern="1200" dirty="0">
                <a:solidFill>
                  <a:schemeClr val="tx1"/>
                </a:solidFill>
                <a:effectLst/>
                <a:latin typeface="+mn-lt"/>
                <a:ea typeface="+mn-ea"/>
                <a:cs typeface="+mn-cs"/>
              </a:rPr>
              <a:t>To make it easier to produce performant, high quality implementations of such languages, we propose to add support at the virtual machine level.</a:t>
            </a:r>
          </a:p>
          <a:p>
            <a:r>
              <a:rPr lang="en-US" sz="1200" b="0" i="0" kern="1200" dirty="0">
                <a:solidFill>
                  <a:schemeClr val="tx1"/>
                </a:solidFill>
                <a:effectLst/>
                <a:latin typeface="+mn-lt"/>
                <a:ea typeface="+mn-ea"/>
                <a:cs typeface="+mn-cs"/>
              </a:rPr>
              <a:t>Specifically, we seek to add a new JVM instruction, </a:t>
            </a:r>
            <a:r>
              <a:rPr lang="en-US" sz="1200" b="0" i="0" kern="1200" dirty="0" err="1">
                <a:solidFill>
                  <a:schemeClr val="tx1"/>
                </a:solidFill>
                <a:effectLst/>
                <a:latin typeface="+mn-lt"/>
                <a:ea typeface="+mn-ea"/>
                <a:cs typeface="+mn-cs"/>
              </a:rPr>
              <a:t>invokedynamic</a:t>
            </a:r>
            <a:r>
              <a:rPr lang="en-US" sz="1200" b="0" i="0" kern="1200" dirty="0">
                <a:solidFill>
                  <a:schemeClr val="tx1"/>
                </a:solidFill>
                <a:effectLst/>
                <a:latin typeface="+mn-lt"/>
                <a:ea typeface="+mn-ea"/>
                <a:cs typeface="+mn-cs"/>
              </a:rPr>
              <a:t>, designed to support the implementation of dynamically typed object oriented languages. We will also investigate support for </a:t>
            </a:r>
            <a:r>
              <a:rPr lang="en-US" sz="1200" b="0" i="0" kern="1200" dirty="0" err="1">
                <a:solidFill>
                  <a:schemeClr val="tx1"/>
                </a:solidFill>
                <a:effectLst/>
                <a:latin typeface="+mn-lt"/>
                <a:ea typeface="+mn-ea"/>
                <a:cs typeface="+mn-cs"/>
              </a:rPr>
              <a:t>hotswapping</a:t>
            </a:r>
            <a:r>
              <a:rPr lang="en-US" sz="1200" b="0" i="0" kern="1200" dirty="0">
                <a:solidFill>
                  <a:schemeClr val="tx1"/>
                </a:solidFill>
                <a:effectLst/>
                <a:latin typeface="+mn-lt"/>
                <a:ea typeface="+mn-ea"/>
                <a:cs typeface="+mn-cs"/>
              </a:rPr>
              <a:t>, the capability to modify the structure of classes at run time.</a:t>
            </a:r>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docs.oracle.com</a:t>
            </a:r>
            <a:r>
              <a:rPr lang="en-US" sz="1200" b="0" i="0" kern="1200" dirty="0">
                <a:solidFill>
                  <a:schemeClr val="tx1"/>
                </a:solidFill>
                <a:effectLst/>
                <a:latin typeface="+mn-lt"/>
                <a:ea typeface="+mn-ea"/>
                <a:cs typeface="+mn-cs"/>
              </a:rPr>
              <a:t>/</a:t>
            </a:r>
            <a:r>
              <a:rPr lang="en-US" sz="1200" b="0" i="0" kern="1200" dirty="0" err="1">
                <a:solidFill>
                  <a:schemeClr val="tx1"/>
                </a:solidFill>
                <a:effectLst/>
                <a:latin typeface="+mn-lt"/>
                <a:ea typeface="+mn-ea"/>
                <a:cs typeface="+mn-cs"/>
              </a:rPr>
              <a:t>javase</a:t>
            </a:r>
            <a:r>
              <a:rPr lang="en-US" sz="1200" b="0" i="0" kern="1200" dirty="0">
                <a:solidFill>
                  <a:schemeClr val="tx1"/>
                </a:solidFill>
                <a:effectLst/>
                <a:latin typeface="+mn-lt"/>
                <a:ea typeface="+mn-ea"/>
                <a:cs typeface="+mn-cs"/>
              </a:rPr>
              <a:t>/specs/</a:t>
            </a:r>
            <a:r>
              <a:rPr lang="en-US" sz="1200" b="0" i="0" kern="1200" dirty="0" err="1">
                <a:solidFill>
                  <a:schemeClr val="tx1"/>
                </a:solidFill>
                <a:effectLst/>
                <a:latin typeface="+mn-lt"/>
                <a:ea typeface="+mn-ea"/>
                <a:cs typeface="+mn-cs"/>
              </a:rPr>
              <a:t>jvms</a:t>
            </a:r>
            <a:r>
              <a:rPr lang="en-US" sz="1200" b="0" i="0" kern="1200" dirty="0">
                <a:solidFill>
                  <a:schemeClr val="tx1"/>
                </a:solidFill>
                <a:effectLst/>
                <a:latin typeface="+mn-lt"/>
                <a:ea typeface="+mn-ea"/>
                <a:cs typeface="+mn-cs"/>
              </a:rPr>
              <a:t>/se8/html/jvms-0-preface8.html</a:t>
            </a:r>
          </a:p>
          <a:p>
            <a:r>
              <a:rPr lang="en-US" sz="1200" b="0" i="0" kern="1200" dirty="0">
                <a:solidFill>
                  <a:schemeClr val="tx1"/>
                </a:solidFill>
                <a:effectLst/>
                <a:latin typeface="+mn-lt"/>
                <a:ea typeface="+mn-ea"/>
                <a:cs typeface="+mn-cs"/>
              </a:rPr>
              <a:t>Java 8</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Notable changes to the Java programming language in Java SE 8 have brought corresponding changes to the Java Virtual Machine. To maximize binary compatibility, it has been desirable to specify default methods directly in the Java Virtual Machine, rather than relying on compiler magic that might not be portable across vendors or product releases, and is certainly not applicable to pre-existing </a:t>
            </a:r>
            <a:r>
              <a:rPr lang="en-US" dirty="0"/>
              <a:t>class</a:t>
            </a:r>
            <a:r>
              <a:rPr lang="en-US" sz="1200" b="0" i="0" kern="1200" dirty="0">
                <a:solidFill>
                  <a:schemeClr val="tx1"/>
                </a:solidFill>
                <a:effectLst/>
                <a:latin typeface="+mn-lt"/>
                <a:ea typeface="+mn-ea"/>
                <a:cs typeface="+mn-cs"/>
              </a:rPr>
              <a:t> files. In the context of JSR 335, </a:t>
            </a:r>
            <a:r>
              <a:rPr lang="en-US" sz="1200" b="0" i="1" kern="1200" dirty="0">
                <a:solidFill>
                  <a:schemeClr val="tx1"/>
                </a:solidFill>
                <a:effectLst/>
                <a:latin typeface="+mn-lt"/>
                <a:ea typeface="+mn-ea"/>
                <a:cs typeface="+mn-cs"/>
              </a:rPr>
              <a:t>Lambda Expressions for the Java Programming Language</a:t>
            </a:r>
            <a:r>
              <a:rPr lang="en-US" sz="1200" b="0" i="0" kern="1200" dirty="0">
                <a:solidFill>
                  <a:schemeClr val="tx1"/>
                </a:solidFill>
                <a:effectLst/>
                <a:latin typeface="+mn-lt"/>
                <a:ea typeface="+mn-ea"/>
                <a:cs typeface="+mn-cs"/>
              </a:rPr>
              <a:t>, Dan Smith at Oracle consulted with implementers to determine how best to integrate default methods into the constant pool and method structures, the method and interface method resolution algorithms, and the bytecode instruction set. JSR 335 also introduced </a:t>
            </a:r>
            <a:r>
              <a:rPr lang="en-US" dirty="0"/>
              <a:t>private</a:t>
            </a:r>
            <a:r>
              <a:rPr lang="en-US" sz="1200" b="0" i="0" kern="1200" dirty="0">
                <a:solidFill>
                  <a:schemeClr val="tx1"/>
                </a:solidFill>
                <a:effectLst/>
                <a:latin typeface="+mn-lt"/>
                <a:ea typeface="+mn-ea"/>
                <a:cs typeface="+mn-cs"/>
              </a:rPr>
              <a:t> and </a:t>
            </a:r>
            <a:r>
              <a:rPr lang="en-US" dirty="0"/>
              <a:t>static</a:t>
            </a:r>
            <a:r>
              <a:rPr lang="en-US" sz="1200" b="0" i="0" kern="1200" dirty="0">
                <a:solidFill>
                  <a:schemeClr val="tx1"/>
                </a:solidFill>
                <a:effectLst/>
                <a:latin typeface="+mn-lt"/>
                <a:ea typeface="+mn-ea"/>
                <a:cs typeface="+mn-cs"/>
              </a:rPr>
              <a:t> methods in interfaces at the </a:t>
            </a:r>
            <a:r>
              <a:rPr lang="en-US" dirty="0"/>
              <a:t>class</a:t>
            </a:r>
            <a:r>
              <a:rPr lang="en-US" sz="1200" b="0" i="0" kern="1200" dirty="0">
                <a:solidFill>
                  <a:schemeClr val="tx1"/>
                </a:solidFill>
                <a:effectLst/>
                <a:latin typeface="+mn-lt"/>
                <a:ea typeface="+mn-ea"/>
                <a:cs typeface="+mn-cs"/>
              </a:rPr>
              <a:t> file level; they too have been carefully integrated with interface method resolution.</a:t>
            </a:r>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9</a:t>
            </a:fld>
            <a:endParaRPr lang="en-US"/>
          </a:p>
        </p:txBody>
      </p:sp>
    </p:spTree>
    <p:extLst>
      <p:ext uri="{BB962C8B-B14F-4D97-AF65-F5344CB8AC3E}">
        <p14:creationId xmlns:p14="http://schemas.microsoft.com/office/powerpoint/2010/main" val="19583893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err="1"/>
              <a:t>List</a:t>
            </a:r>
            <a:r>
              <a:rPr lang="pt-BR" dirty="0"/>
              <a:t> </a:t>
            </a:r>
            <a:r>
              <a:rPr lang="pt-BR" dirty="0" err="1"/>
              <a:t>from</a:t>
            </a:r>
            <a:r>
              <a:rPr lang="pt-BR" dirty="0"/>
              <a:t> </a:t>
            </a:r>
            <a:r>
              <a:rPr lang="pt-BR" dirty="0" err="1"/>
              <a:t>https</a:t>
            </a:r>
            <a:r>
              <a:rPr lang="pt-BR" dirty="0"/>
              <a:t>://</a:t>
            </a:r>
            <a:r>
              <a:rPr lang="pt-BR" dirty="0" err="1"/>
              <a:t>en.wikipedia.org</a:t>
            </a:r>
            <a:r>
              <a:rPr lang="pt-BR" dirty="0"/>
              <a:t>/</a:t>
            </a:r>
            <a:r>
              <a:rPr lang="pt-BR" dirty="0" err="1"/>
              <a:t>wiki</a:t>
            </a:r>
            <a:r>
              <a:rPr lang="pt-BR" dirty="0"/>
              <a:t>/</a:t>
            </a:r>
            <a:r>
              <a:rPr lang="pt-BR" dirty="0" err="1"/>
              <a:t>List_of_JVM_languages</a:t>
            </a:r>
            <a:endParaRPr lang="pt-BR" dirty="0"/>
          </a:p>
          <a:p>
            <a:endParaRPr lang="pt-BR" dirty="0"/>
          </a:p>
          <a:p>
            <a:r>
              <a:rPr lang="pt-BR" dirty="0"/>
              <a:t>The </a:t>
            </a:r>
            <a:r>
              <a:rPr lang="pt-BR" dirty="0" err="1"/>
              <a:t>Wikipedia</a:t>
            </a:r>
            <a:r>
              <a:rPr lang="pt-BR" dirty="0"/>
              <a:t> </a:t>
            </a:r>
            <a:r>
              <a:rPr lang="pt-BR" dirty="0" err="1"/>
              <a:t>lists</a:t>
            </a:r>
            <a:r>
              <a:rPr lang="pt-BR" dirty="0"/>
              <a:t> 22 </a:t>
            </a:r>
            <a:r>
              <a:rPr lang="pt-BR" dirty="0" err="1"/>
              <a:t>other</a:t>
            </a:r>
            <a:r>
              <a:rPr lang="pt-BR" dirty="0"/>
              <a:t> </a:t>
            </a:r>
            <a:r>
              <a:rPr lang="pt-BR" dirty="0" err="1"/>
              <a:t>languages</a:t>
            </a:r>
            <a:r>
              <a:rPr lang="pt-BR" dirty="0"/>
              <a:t> </a:t>
            </a:r>
            <a:r>
              <a:rPr lang="pt-BR" dirty="0" err="1"/>
              <a:t>implemented</a:t>
            </a:r>
            <a:r>
              <a:rPr lang="pt-BR" dirty="0"/>
              <a:t> in </a:t>
            </a:r>
            <a:r>
              <a:rPr lang="pt-BR" dirty="0" err="1"/>
              <a:t>the</a:t>
            </a:r>
            <a:r>
              <a:rPr lang="pt-BR" dirty="0"/>
              <a:t> JVM, </a:t>
            </a:r>
            <a:r>
              <a:rPr lang="pt-BR" dirty="0" err="1"/>
              <a:t>such</a:t>
            </a:r>
            <a:r>
              <a:rPr lang="pt-BR" dirty="0"/>
              <a:t> as </a:t>
            </a:r>
            <a:r>
              <a:rPr lang="pt-BR" dirty="0" err="1"/>
              <a:t>Nashorn</a:t>
            </a:r>
            <a:r>
              <a:rPr lang="pt-BR" dirty="0"/>
              <a:t> for </a:t>
            </a:r>
            <a:r>
              <a:rPr lang="pt-BR" dirty="0" err="1"/>
              <a:t>JavaScript</a:t>
            </a:r>
            <a:r>
              <a:rPr lang="pt-BR" dirty="0"/>
              <a:t> </a:t>
            </a:r>
            <a:r>
              <a:rPr lang="pt-BR" dirty="0" err="1"/>
              <a:t>and</a:t>
            </a:r>
            <a:r>
              <a:rPr lang="pt-BR" dirty="0"/>
              <a:t> JPHP. It </a:t>
            </a:r>
            <a:r>
              <a:rPr lang="pt-BR" dirty="0" err="1"/>
              <a:t>also</a:t>
            </a:r>
            <a:r>
              <a:rPr lang="pt-BR" dirty="0"/>
              <a:t> </a:t>
            </a:r>
            <a:r>
              <a:rPr lang="pt-BR" dirty="0" err="1"/>
              <a:t>lists</a:t>
            </a:r>
            <a:r>
              <a:rPr lang="pt-BR" dirty="0"/>
              <a:t> 28 new </a:t>
            </a:r>
            <a:r>
              <a:rPr lang="pt-BR" dirty="0" err="1"/>
              <a:t>languages</a:t>
            </a:r>
            <a:r>
              <a:rPr lang="pt-BR" dirty="0"/>
              <a:t> </a:t>
            </a:r>
            <a:r>
              <a:rPr lang="pt-BR" dirty="0" err="1"/>
              <a:t>created</a:t>
            </a:r>
            <a:r>
              <a:rPr lang="pt-BR" dirty="0"/>
              <a:t> </a:t>
            </a:r>
            <a:r>
              <a:rPr lang="pt-BR" dirty="0" err="1"/>
              <a:t>just</a:t>
            </a:r>
            <a:r>
              <a:rPr lang="pt-BR" dirty="0"/>
              <a:t> for </a:t>
            </a:r>
            <a:r>
              <a:rPr lang="pt-BR" dirty="0" err="1"/>
              <a:t>the</a:t>
            </a:r>
            <a:r>
              <a:rPr lang="pt-BR" dirty="0"/>
              <a:t> JVM, </a:t>
            </a:r>
            <a:r>
              <a:rPr lang="pt-BR" dirty="0" err="1"/>
              <a:t>like</a:t>
            </a:r>
            <a:r>
              <a:rPr lang="pt-BR" dirty="0"/>
              <a:t> </a:t>
            </a:r>
            <a:r>
              <a:rPr lang="pt-BR" dirty="0" err="1"/>
              <a:t>Ceylon</a:t>
            </a:r>
            <a:r>
              <a:rPr lang="pt-BR" dirty="0"/>
              <a:t> </a:t>
            </a:r>
            <a:r>
              <a:rPr lang="pt-BR" dirty="0" err="1"/>
              <a:t>and</a:t>
            </a:r>
            <a:r>
              <a:rPr lang="pt-BR" dirty="0"/>
              <a:t> </a:t>
            </a:r>
          </a:p>
        </p:txBody>
      </p:sp>
      <p:sp>
        <p:nvSpPr>
          <p:cNvPr id="4" name="Slide Number Placeholder 3"/>
          <p:cNvSpPr>
            <a:spLocks noGrp="1"/>
          </p:cNvSpPr>
          <p:nvPr>
            <p:ph type="sldNum" sz="quarter" idx="5"/>
          </p:nvPr>
        </p:nvSpPr>
        <p:spPr/>
        <p:txBody>
          <a:bodyPr/>
          <a:lstStyle/>
          <a:p>
            <a:fld id="{199432D0-1F4E-8F4F-887C-04068225AD39}" type="slidenum">
              <a:rPr lang="en-US" smtClean="0"/>
              <a:t>11</a:t>
            </a:fld>
            <a:endParaRPr lang="en-US"/>
          </a:p>
        </p:txBody>
      </p:sp>
    </p:spTree>
    <p:extLst>
      <p:ext uri="{BB962C8B-B14F-4D97-AF65-F5344CB8AC3E}">
        <p14:creationId xmlns:p14="http://schemas.microsoft.com/office/powerpoint/2010/main" val="5197222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err="1"/>
              <a:t>https</a:t>
            </a:r>
            <a:r>
              <a:rPr lang="pt-BR" dirty="0"/>
              <a:t>://</a:t>
            </a:r>
            <a:r>
              <a:rPr lang="pt-BR" dirty="0" err="1"/>
              <a:t>en.wikipedia.org</a:t>
            </a:r>
            <a:r>
              <a:rPr lang="pt-BR" dirty="0"/>
              <a:t>/</a:t>
            </a:r>
            <a:r>
              <a:rPr lang="pt-BR" dirty="0" err="1"/>
              <a:t>wiki</a:t>
            </a:r>
            <a:r>
              <a:rPr lang="pt-BR" dirty="0"/>
              <a:t>/</a:t>
            </a:r>
            <a:r>
              <a:rPr lang="pt-BR" dirty="0" err="1"/>
              <a:t>Apache_Groovy</a:t>
            </a:r>
            <a:endParaRPr lang="pt-BR" dirty="0"/>
          </a:p>
          <a:p>
            <a:endParaRPr lang="pt-BR" dirty="0"/>
          </a:p>
          <a:p>
            <a:r>
              <a:rPr lang="en-US" sz="1200" b="0" i="0" kern="1200" dirty="0">
                <a:solidFill>
                  <a:schemeClr val="tx1"/>
                </a:solidFill>
                <a:effectLst/>
                <a:latin typeface="+mn-lt"/>
                <a:ea typeface="+mn-ea"/>
                <a:cs typeface="+mn-cs"/>
              </a:rPr>
              <a:t>Groovy 1.0 was released on January 2, 2007, and Groovy 2.0 in July, 2012. Since version 2, Groovy can be </a:t>
            </a:r>
            <a:r>
              <a:rPr lang="en-US" sz="1200" b="0" i="0" u="none" strike="noStrike" kern="1200" dirty="0">
                <a:solidFill>
                  <a:schemeClr val="tx1"/>
                </a:solidFill>
                <a:effectLst/>
                <a:latin typeface="+mn-lt"/>
                <a:ea typeface="+mn-ea"/>
                <a:cs typeface="+mn-cs"/>
                <a:hlinkClick r:id="rId3" tooltip="Type system"/>
              </a:rPr>
              <a:t>compiled statically</a:t>
            </a:r>
            <a:r>
              <a:rPr lang="en-US" sz="1200" b="0" i="0" kern="1200" dirty="0">
                <a:solidFill>
                  <a:schemeClr val="tx1"/>
                </a:solidFill>
                <a:effectLst/>
                <a:latin typeface="+mn-lt"/>
                <a:ea typeface="+mn-ea"/>
                <a:cs typeface="+mn-cs"/>
              </a:rPr>
              <a:t>, offering </a:t>
            </a:r>
            <a:r>
              <a:rPr lang="en-US" sz="1200" b="0" i="0" u="none" strike="noStrike" kern="1200" dirty="0">
                <a:solidFill>
                  <a:schemeClr val="tx1"/>
                </a:solidFill>
                <a:effectLst/>
                <a:latin typeface="+mn-lt"/>
                <a:ea typeface="+mn-ea"/>
                <a:cs typeface="+mn-cs"/>
                <a:hlinkClick r:id="rId4" tooltip="Type inference"/>
              </a:rPr>
              <a:t>type inference</a:t>
            </a:r>
            <a:r>
              <a:rPr lang="en-US" sz="1200" b="0" i="0" kern="1200" dirty="0">
                <a:solidFill>
                  <a:schemeClr val="tx1"/>
                </a:solidFill>
                <a:effectLst/>
                <a:latin typeface="+mn-lt"/>
                <a:ea typeface="+mn-ea"/>
                <a:cs typeface="+mn-cs"/>
              </a:rPr>
              <a:t> and performance near that of Java.</a:t>
            </a:r>
            <a:r>
              <a:rPr lang="en-US" sz="1200" b="0" i="0" u="none" strike="noStrike" kern="1200" baseline="30000" dirty="0">
                <a:solidFill>
                  <a:schemeClr val="tx1"/>
                </a:solidFill>
                <a:effectLst/>
                <a:latin typeface="+mn-lt"/>
                <a:ea typeface="+mn-ea"/>
                <a:cs typeface="+mn-cs"/>
                <a:hlinkClick r:id="rId5"/>
              </a:rPr>
              <a:t>[3]</a:t>
            </a:r>
            <a:r>
              <a:rPr lang="en-US" sz="1200" b="0" i="0" u="none" strike="noStrike" kern="1200" baseline="30000" dirty="0">
                <a:solidFill>
                  <a:schemeClr val="tx1"/>
                </a:solidFill>
                <a:effectLst/>
                <a:latin typeface="+mn-lt"/>
                <a:ea typeface="+mn-ea"/>
                <a:cs typeface="+mn-cs"/>
                <a:hlinkClick r:id="rId6"/>
              </a:rPr>
              <a:t>[4]</a:t>
            </a:r>
            <a:r>
              <a:rPr lang="en-US" sz="1200" b="0" i="0" kern="1200" dirty="0">
                <a:solidFill>
                  <a:schemeClr val="tx1"/>
                </a:solidFill>
                <a:effectLst/>
                <a:latin typeface="+mn-lt"/>
                <a:ea typeface="+mn-ea"/>
                <a:cs typeface="+mn-cs"/>
              </a:rPr>
              <a:t> Groovy 2.4 was the last major release under </a:t>
            </a:r>
            <a:r>
              <a:rPr lang="en-US" sz="1200" b="0" i="0" u="none" strike="noStrike" kern="1200" dirty="0">
                <a:solidFill>
                  <a:schemeClr val="tx1"/>
                </a:solidFill>
                <a:effectLst/>
                <a:latin typeface="+mn-lt"/>
                <a:ea typeface="+mn-ea"/>
                <a:cs typeface="+mn-cs"/>
                <a:hlinkClick r:id="rId7" tooltip="Pivotal Software"/>
              </a:rPr>
              <a:t>Pivotal Software</a:t>
            </a:r>
            <a:r>
              <a:rPr lang="en-US" sz="1200" b="0" i="0" kern="1200" dirty="0">
                <a:solidFill>
                  <a:schemeClr val="tx1"/>
                </a:solidFill>
                <a:effectLst/>
                <a:latin typeface="+mn-lt"/>
                <a:ea typeface="+mn-ea"/>
                <a:cs typeface="+mn-cs"/>
              </a:rPr>
              <a:t>'s sponsorship which ended in March 2015.</a:t>
            </a:r>
            <a:r>
              <a:rPr lang="en-US" sz="1200" b="0" i="0" u="none" strike="noStrike" kern="1200" baseline="30000" dirty="0">
                <a:solidFill>
                  <a:schemeClr val="tx1"/>
                </a:solidFill>
                <a:effectLst/>
                <a:latin typeface="+mn-lt"/>
                <a:ea typeface="+mn-ea"/>
                <a:cs typeface="+mn-cs"/>
                <a:hlinkClick r:id="rId8"/>
              </a:rPr>
              <a:t>[5]</a:t>
            </a:r>
            <a:r>
              <a:rPr lang="en-US" sz="1200" b="0" i="0" kern="1200" dirty="0">
                <a:solidFill>
                  <a:schemeClr val="tx1"/>
                </a:solidFill>
                <a:effectLst/>
                <a:latin typeface="+mn-lt"/>
                <a:ea typeface="+mn-ea"/>
                <a:cs typeface="+mn-cs"/>
              </a:rPr>
              <a:t> Groovy 2.5.2 is the latest stable version of Groovy. Groovy has since changed its governance structure to a Project Management Committee in the Apache Software Foundation.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Groovy uses a </a:t>
            </a:r>
            <a:r>
              <a:rPr lang="en-US" sz="1200" b="0" i="0" u="none" strike="noStrike" kern="1200" dirty="0">
                <a:solidFill>
                  <a:schemeClr val="tx1"/>
                </a:solidFill>
                <a:effectLst/>
                <a:latin typeface="+mn-lt"/>
                <a:ea typeface="+mn-ea"/>
                <a:cs typeface="+mn-cs"/>
                <a:hlinkClick r:id="rId9" tooltip="Curly bracket programming language"/>
              </a:rPr>
              <a:t>curly-bracket syntax</a:t>
            </a:r>
            <a:r>
              <a:rPr lang="en-US" sz="1200" b="0" i="0" kern="1200" dirty="0">
                <a:solidFill>
                  <a:schemeClr val="tx1"/>
                </a:solidFill>
                <a:effectLst/>
                <a:latin typeface="+mn-lt"/>
                <a:ea typeface="+mn-ea"/>
                <a:cs typeface="+mn-cs"/>
              </a:rPr>
              <a:t> similar to Java's. Groovy supports </a:t>
            </a:r>
            <a:r>
              <a:rPr lang="en-US" sz="1200" b="0" i="0" u="none" strike="noStrike" kern="1200" dirty="0">
                <a:solidFill>
                  <a:schemeClr val="tx1"/>
                </a:solidFill>
                <a:effectLst/>
                <a:latin typeface="+mn-lt"/>
                <a:ea typeface="+mn-ea"/>
                <a:cs typeface="+mn-cs"/>
                <a:hlinkClick r:id="rId10" tooltip="Closure (computer programming)"/>
              </a:rPr>
              <a:t>closures</a:t>
            </a:r>
            <a:r>
              <a:rPr lang="en-US" sz="1200" b="0" i="0" kern="1200" dirty="0">
                <a:solidFill>
                  <a:schemeClr val="tx1"/>
                </a:solidFill>
                <a:effectLst/>
                <a:latin typeface="+mn-lt"/>
                <a:ea typeface="+mn-ea"/>
                <a:cs typeface="+mn-cs"/>
              </a:rPr>
              <a:t>, multiline strings, and expressions embedded in strings. Much of </a:t>
            </a:r>
            <a:r>
              <a:rPr lang="en-US" sz="1200" b="0" i="0" kern="1200" dirty="0" err="1">
                <a:solidFill>
                  <a:schemeClr val="tx1"/>
                </a:solidFill>
                <a:effectLst/>
                <a:latin typeface="+mn-lt"/>
                <a:ea typeface="+mn-ea"/>
                <a:cs typeface="+mn-cs"/>
              </a:rPr>
              <a:t>Groovy's</a:t>
            </a:r>
            <a:r>
              <a:rPr lang="en-US" sz="1200" b="0" i="0" kern="1200" dirty="0">
                <a:solidFill>
                  <a:schemeClr val="tx1"/>
                </a:solidFill>
                <a:effectLst/>
                <a:latin typeface="+mn-lt"/>
                <a:ea typeface="+mn-ea"/>
                <a:cs typeface="+mn-cs"/>
              </a:rPr>
              <a:t> power lies in its </a:t>
            </a:r>
            <a:r>
              <a:rPr lang="en-US" sz="1200" b="0" i="0" u="none" strike="noStrike" kern="1200" dirty="0">
                <a:solidFill>
                  <a:schemeClr val="tx1"/>
                </a:solidFill>
                <a:effectLst/>
                <a:latin typeface="+mn-lt"/>
                <a:ea typeface="+mn-ea"/>
                <a:cs typeface="+mn-cs"/>
                <a:hlinkClick r:id="rId11" tooltip="Abstract syntax tree"/>
              </a:rPr>
              <a:t>AST</a:t>
            </a:r>
            <a:r>
              <a:rPr lang="en-US" sz="1200" b="0" i="0" kern="1200" dirty="0">
                <a:solidFill>
                  <a:schemeClr val="tx1"/>
                </a:solidFill>
                <a:effectLst/>
                <a:latin typeface="+mn-lt"/>
                <a:ea typeface="+mn-ea"/>
                <a:cs typeface="+mn-cs"/>
              </a:rPr>
              <a:t> transformations, triggered through annotations.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Groovy features not available in Java include both static and </a:t>
            </a:r>
            <a:r>
              <a:rPr lang="en-US" sz="1200" b="0" i="0" u="none" strike="noStrike" kern="1200" dirty="0">
                <a:solidFill>
                  <a:schemeClr val="tx1"/>
                </a:solidFill>
                <a:effectLst/>
                <a:latin typeface="+mn-lt"/>
                <a:ea typeface="+mn-ea"/>
                <a:cs typeface="+mn-cs"/>
                <a:hlinkClick r:id="rId12" tooltip="Type system"/>
              </a:rPr>
              <a:t>dynamic</a:t>
            </a:r>
            <a:r>
              <a:rPr lang="en-US" sz="1200" b="0" i="0" kern="1200" dirty="0">
                <a:solidFill>
                  <a:schemeClr val="tx1"/>
                </a:solidFill>
                <a:effectLst/>
                <a:latin typeface="+mn-lt"/>
                <a:ea typeface="+mn-ea"/>
                <a:cs typeface="+mn-cs"/>
              </a:rPr>
              <a:t> typing (with the keyword </a:t>
            </a:r>
            <a:r>
              <a:rPr lang="en-US" dirty="0"/>
              <a:t>def</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13" tooltip="Operator overloading"/>
              </a:rPr>
              <a:t>operator overloading</a:t>
            </a:r>
            <a:r>
              <a:rPr lang="en-US" sz="1200" b="0" i="0" kern="1200" dirty="0">
                <a:solidFill>
                  <a:schemeClr val="tx1"/>
                </a:solidFill>
                <a:effectLst/>
                <a:latin typeface="+mn-lt"/>
                <a:ea typeface="+mn-ea"/>
                <a:cs typeface="+mn-cs"/>
              </a:rPr>
              <a:t>, native syntax for lists and </a:t>
            </a:r>
            <a:r>
              <a:rPr lang="en-US" sz="1200" b="0" i="0" u="none" strike="noStrike" kern="1200" dirty="0">
                <a:solidFill>
                  <a:schemeClr val="tx1"/>
                </a:solidFill>
                <a:effectLst/>
                <a:latin typeface="+mn-lt"/>
                <a:ea typeface="+mn-ea"/>
                <a:cs typeface="+mn-cs"/>
                <a:hlinkClick r:id="rId14" tooltip="Associative array"/>
              </a:rPr>
              <a:t>associative arrays</a:t>
            </a:r>
            <a:r>
              <a:rPr lang="en-US" sz="1200" b="0" i="0" kern="1200" dirty="0">
                <a:solidFill>
                  <a:schemeClr val="tx1"/>
                </a:solidFill>
                <a:effectLst/>
                <a:latin typeface="+mn-lt"/>
                <a:ea typeface="+mn-ea"/>
                <a:cs typeface="+mn-cs"/>
              </a:rPr>
              <a:t> (maps), native support for </a:t>
            </a:r>
            <a:r>
              <a:rPr lang="en-US" sz="1200" b="0" i="0" u="none" strike="noStrike" kern="1200" dirty="0">
                <a:solidFill>
                  <a:schemeClr val="tx1"/>
                </a:solidFill>
                <a:effectLst/>
                <a:latin typeface="+mn-lt"/>
                <a:ea typeface="+mn-ea"/>
                <a:cs typeface="+mn-cs"/>
                <a:hlinkClick r:id="rId15" tooltip="Regular expression"/>
              </a:rPr>
              <a:t>regular expressions</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16" tooltip="Polymorphic iteration (page does not exist)"/>
              </a:rPr>
              <a:t>polymorphic iteration</a:t>
            </a:r>
            <a:r>
              <a:rPr lang="en-US" sz="1200" b="0" i="0" kern="1200" dirty="0">
                <a:solidFill>
                  <a:schemeClr val="tx1"/>
                </a:solidFill>
                <a:effectLst/>
                <a:latin typeface="+mn-lt"/>
                <a:ea typeface="+mn-ea"/>
                <a:cs typeface="+mn-cs"/>
              </a:rPr>
              <a:t>, expressions embedded inside strings, added helper methods, and the </a:t>
            </a:r>
            <a:r>
              <a:rPr lang="en-US" sz="1200" b="0" i="0" u="none" strike="noStrike" kern="1200" dirty="0">
                <a:solidFill>
                  <a:schemeClr val="tx1"/>
                </a:solidFill>
                <a:effectLst/>
                <a:latin typeface="+mn-lt"/>
                <a:ea typeface="+mn-ea"/>
                <a:cs typeface="+mn-cs"/>
                <a:hlinkClick r:id="rId17" tooltip="Safe navigation operator"/>
              </a:rPr>
              <a:t>safe navigation operator</a:t>
            </a:r>
            <a:r>
              <a:rPr lang="en-US" sz="1200" b="0" i="0" kern="1200" dirty="0">
                <a:solidFill>
                  <a:schemeClr val="tx1"/>
                </a:solidFill>
                <a:effectLst/>
                <a:latin typeface="+mn-lt"/>
                <a:ea typeface="+mn-ea"/>
                <a:cs typeface="+mn-cs"/>
              </a:rPr>
              <a:t> </a:t>
            </a:r>
            <a:r>
              <a:rPr lang="en-US" dirty="0"/>
              <a:t>?.</a:t>
            </a:r>
            <a:r>
              <a:rPr lang="en-US" sz="1200" b="0" i="0" kern="1200" dirty="0">
                <a:solidFill>
                  <a:schemeClr val="tx1"/>
                </a:solidFill>
                <a:effectLst/>
                <a:latin typeface="+mn-lt"/>
                <a:ea typeface="+mn-ea"/>
                <a:cs typeface="+mn-cs"/>
              </a:rPr>
              <a:t> to check automatically for </a:t>
            </a:r>
            <a:r>
              <a:rPr lang="en-US" sz="1200" b="0" i="0" u="none" strike="noStrike" kern="1200" dirty="0">
                <a:solidFill>
                  <a:schemeClr val="tx1"/>
                </a:solidFill>
                <a:effectLst/>
                <a:latin typeface="+mn-lt"/>
                <a:ea typeface="+mn-ea"/>
                <a:cs typeface="+mn-cs"/>
                <a:hlinkClick r:id="rId18" tooltip="Null pointer"/>
              </a:rPr>
              <a:t>null pointers</a:t>
            </a:r>
            <a:r>
              <a:rPr lang="en-US" sz="1200" b="0" i="0" kern="1200" dirty="0">
                <a:solidFill>
                  <a:schemeClr val="tx1"/>
                </a:solidFill>
                <a:effectLst/>
                <a:latin typeface="+mn-lt"/>
                <a:ea typeface="+mn-ea"/>
                <a:cs typeface="+mn-cs"/>
              </a:rPr>
              <a:t> (for example, </a:t>
            </a:r>
            <a:r>
              <a:rPr lang="en-US" dirty="0" err="1"/>
              <a:t>variable?.method</a:t>
            </a:r>
            <a:r>
              <a:rPr lang="en-US" dirty="0"/>
              <a:t>()</a:t>
            </a:r>
            <a:r>
              <a:rPr lang="en-US" sz="1200" b="0" i="0" kern="1200" dirty="0">
                <a:solidFill>
                  <a:schemeClr val="tx1"/>
                </a:solidFill>
                <a:effectLst/>
                <a:latin typeface="+mn-lt"/>
                <a:ea typeface="+mn-ea"/>
                <a:cs typeface="+mn-cs"/>
              </a:rPr>
              <a:t>, or </a:t>
            </a:r>
            <a:r>
              <a:rPr lang="en-US" dirty="0" err="1"/>
              <a:t>variable?.field</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1" i="0" kern="1200" dirty="0" err="1">
                <a:solidFill>
                  <a:schemeClr val="tx1"/>
                </a:solidFill>
                <a:effectLst/>
                <a:latin typeface="+mn-lt"/>
                <a:ea typeface="+mn-ea"/>
                <a:cs typeface="+mn-cs"/>
              </a:rPr>
              <a:t>GroovyBeans</a:t>
            </a:r>
            <a:r>
              <a:rPr lang="en-US" sz="1200" b="1" i="0" kern="1200" dirty="0">
                <a:solidFill>
                  <a:schemeClr val="tx1"/>
                </a:solidFill>
                <a:effectLst/>
                <a:latin typeface="+mn-lt"/>
                <a:ea typeface="+mn-ea"/>
                <a:cs typeface="+mn-cs"/>
              </a:rPr>
              <a:t>, properties</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19" tooltip="Edit section: GroovyBeans, properties"/>
              </a:rPr>
              <a:t>edit</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1" kern="1200" dirty="0" err="1">
                <a:solidFill>
                  <a:schemeClr val="tx1"/>
                </a:solidFill>
                <a:effectLst/>
                <a:latin typeface="+mn-lt"/>
                <a:ea typeface="+mn-ea"/>
                <a:cs typeface="+mn-cs"/>
              </a:rPr>
              <a:t>GroovyBeans</a:t>
            </a:r>
            <a:r>
              <a:rPr lang="en-US" sz="1200" b="0" i="0" kern="1200" dirty="0">
                <a:solidFill>
                  <a:schemeClr val="tx1"/>
                </a:solidFill>
                <a:effectLst/>
                <a:latin typeface="+mn-lt"/>
                <a:ea typeface="+mn-ea"/>
                <a:cs typeface="+mn-cs"/>
              </a:rPr>
              <a:t> are </a:t>
            </a:r>
            <a:r>
              <a:rPr lang="en-US" sz="1200" b="0" i="0" kern="1200" dirty="0" err="1">
                <a:solidFill>
                  <a:schemeClr val="tx1"/>
                </a:solidFill>
                <a:effectLst/>
                <a:latin typeface="+mn-lt"/>
                <a:ea typeface="+mn-ea"/>
                <a:cs typeface="+mn-cs"/>
              </a:rPr>
              <a:t>Groovy's</a:t>
            </a:r>
            <a:r>
              <a:rPr lang="en-US" sz="1200" b="0" i="0" kern="1200" dirty="0">
                <a:solidFill>
                  <a:schemeClr val="tx1"/>
                </a:solidFill>
                <a:effectLst/>
                <a:latin typeface="+mn-lt"/>
                <a:ea typeface="+mn-ea"/>
                <a:cs typeface="+mn-cs"/>
              </a:rPr>
              <a:t> version of </a:t>
            </a:r>
            <a:r>
              <a:rPr lang="en-US" sz="1200" b="0" i="0" u="none" strike="noStrike" kern="1200" dirty="0">
                <a:solidFill>
                  <a:schemeClr val="tx1"/>
                </a:solidFill>
                <a:effectLst/>
                <a:latin typeface="+mn-lt"/>
                <a:ea typeface="+mn-ea"/>
                <a:cs typeface="+mn-cs"/>
                <a:hlinkClick r:id="rId20" tooltip="JavaBeans"/>
              </a:rPr>
              <a:t>JavaBeans</a:t>
            </a:r>
            <a:r>
              <a:rPr lang="en-US" sz="1200" b="0" i="0" kern="1200" dirty="0">
                <a:solidFill>
                  <a:schemeClr val="tx1"/>
                </a:solidFill>
                <a:effectLst/>
                <a:latin typeface="+mn-lt"/>
                <a:ea typeface="+mn-ea"/>
                <a:cs typeface="+mn-cs"/>
              </a:rPr>
              <a:t>.</a:t>
            </a:r>
          </a:p>
          <a:p>
            <a:endParaRPr lang="pt-BR" dirty="0"/>
          </a:p>
          <a:p>
            <a:r>
              <a:rPr lang="en-US" sz="1200" b="1" i="0" kern="1200" dirty="0">
                <a:solidFill>
                  <a:schemeClr val="tx1"/>
                </a:solidFill>
                <a:effectLst/>
                <a:latin typeface="+mn-lt"/>
                <a:ea typeface="+mn-ea"/>
                <a:cs typeface="+mn-cs"/>
              </a:rPr>
              <a:t>Dot and parentheses</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21" tooltip="Edit section: Dot and parentheses"/>
              </a:rPr>
              <a:t>edit</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0" kern="1200" dirty="0" err="1">
                <a:solidFill>
                  <a:schemeClr val="tx1"/>
                </a:solidFill>
                <a:effectLst/>
                <a:latin typeface="+mn-lt"/>
                <a:ea typeface="+mn-ea"/>
                <a:cs typeface="+mn-cs"/>
              </a:rPr>
              <a:t>Groovy's</a:t>
            </a:r>
            <a:r>
              <a:rPr lang="en-US" sz="1200" b="0" i="0" kern="1200" dirty="0">
                <a:solidFill>
                  <a:schemeClr val="tx1"/>
                </a:solidFill>
                <a:effectLst/>
                <a:latin typeface="+mn-lt"/>
                <a:ea typeface="+mn-ea"/>
                <a:cs typeface="+mn-cs"/>
              </a:rPr>
              <a:t> syntax permits omitting parentheses and dots in some situations.</a:t>
            </a:r>
          </a:p>
          <a:p>
            <a:endParaRPr lang="pt-BR" dirty="0"/>
          </a:p>
          <a:p>
            <a:r>
              <a:rPr lang="en-US" sz="1200" b="1" i="0" kern="1200" dirty="0">
                <a:solidFill>
                  <a:schemeClr val="tx1"/>
                </a:solidFill>
                <a:effectLst/>
                <a:latin typeface="+mn-lt"/>
                <a:ea typeface="+mn-ea"/>
                <a:cs typeface="+mn-cs"/>
              </a:rPr>
              <a:t>Prototype extension</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22" tooltip="Edit section: Prototype extension"/>
              </a:rPr>
              <a:t>edit</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Groovy offers support for </a:t>
            </a:r>
            <a:r>
              <a:rPr lang="en-US" sz="1200" b="0" i="0" u="none" strike="noStrike" kern="1200" dirty="0">
                <a:solidFill>
                  <a:schemeClr val="tx1"/>
                </a:solidFill>
                <a:effectLst/>
                <a:latin typeface="+mn-lt"/>
                <a:ea typeface="+mn-ea"/>
                <a:cs typeface="+mn-cs"/>
                <a:hlinkClick r:id="rId23" tooltip="Prototype-based programming"/>
              </a:rPr>
              <a:t>prototype extension</a:t>
            </a:r>
            <a:r>
              <a:rPr lang="en-US" sz="1200" b="0" i="0" kern="1200" dirty="0">
                <a:solidFill>
                  <a:schemeClr val="tx1"/>
                </a:solidFill>
                <a:effectLst/>
                <a:latin typeface="+mn-lt"/>
                <a:ea typeface="+mn-ea"/>
                <a:cs typeface="+mn-cs"/>
              </a:rPr>
              <a:t> through </a:t>
            </a:r>
            <a:r>
              <a:rPr lang="en-US" sz="1200" b="0" i="0" kern="1200" dirty="0" err="1">
                <a:solidFill>
                  <a:schemeClr val="tx1"/>
                </a:solidFill>
                <a:effectLst/>
                <a:latin typeface="+mn-lt"/>
                <a:ea typeface="+mn-ea"/>
                <a:cs typeface="+mn-cs"/>
              </a:rPr>
              <a:t>ExpandoMetaClass</a:t>
            </a:r>
            <a:endParaRPr lang="en-US" sz="1200" b="0" i="0" kern="1200" dirty="0">
              <a:solidFill>
                <a:schemeClr val="tx1"/>
              </a:solidFill>
              <a:effectLst/>
              <a:latin typeface="+mn-lt"/>
              <a:ea typeface="+mn-ea"/>
              <a:cs typeface="+mn-cs"/>
            </a:endParaRPr>
          </a:p>
          <a:p>
            <a:endParaRPr lang="pt-BR"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JSON and XML processing</a:t>
            </a:r>
          </a:p>
          <a:p>
            <a:endParaRPr lang="pt-BR" dirty="0"/>
          </a:p>
          <a:p>
            <a:r>
              <a:rPr lang="en-US" sz="1200" b="1" i="0" kern="1200" dirty="0">
                <a:solidFill>
                  <a:schemeClr val="tx1"/>
                </a:solidFill>
                <a:effectLst/>
                <a:latin typeface="+mn-lt"/>
                <a:ea typeface="+mn-ea"/>
                <a:cs typeface="+mn-cs"/>
              </a:rPr>
              <a:t>String interpolation</a:t>
            </a:r>
            <a:r>
              <a:rPr lang="en-US" sz="1200" b="0" i="0"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hlinkClick r:id="rId24" tooltip="Edit section: String interpolation"/>
              </a:rPr>
              <a:t>edit</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In Groovy, strings can be interpolated with variables and expressions by using </a:t>
            </a:r>
            <a:r>
              <a:rPr lang="en-US" sz="1200" b="0" i="0" kern="1200" dirty="0" err="1">
                <a:solidFill>
                  <a:schemeClr val="tx1"/>
                </a:solidFill>
                <a:effectLst/>
                <a:latin typeface="+mn-lt"/>
                <a:ea typeface="+mn-ea"/>
                <a:cs typeface="+mn-cs"/>
              </a:rPr>
              <a:t>GStrings</a:t>
            </a:r>
            <a:endParaRPr lang="en-US" sz="1200" b="0" i="0" kern="1200" dirty="0">
              <a:solidFill>
                <a:schemeClr val="tx1"/>
              </a:solidFill>
              <a:effectLst/>
              <a:latin typeface="+mn-lt"/>
              <a:ea typeface="+mn-ea"/>
              <a:cs typeface="+mn-cs"/>
            </a:endParaRPr>
          </a:p>
          <a:p>
            <a:r>
              <a:rPr lang="pt-BR" dirty="0" err="1"/>
              <a:t>http</a:t>
            </a:r>
            <a:r>
              <a:rPr lang="pt-BR" dirty="0"/>
              <a:t>://</a:t>
            </a:r>
            <a:r>
              <a:rPr lang="pt-BR" dirty="0" err="1"/>
              <a:t>rajakannappan.blogspot.com</a:t>
            </a:r>
            <a:r>
              <a:rPr lang="pt-BR" dirty="0"/>
              <a:t>/2009/12/</a:t>
            </a:r>
            <a:r>
              <a:rPr lang="pt-BR" dirty="0" err="1"/>
              <a:t>groovy-strings-different-ways-of.html</a:t>
            </a:r>
            <a:endParaRPr lang="pt-BR" dirty="0"/>
          </a:p>
          <a:p>
            <a:endParaRPr lang="pt-BR" dirty="0"/>
          </a:p>
          <a:p>
            <a:r>
              <a:rPr lang="pt-BR" dirty="0" err="1"/>
              <a:t>http</a:t>
            </a:r>
            <a:r>
              <a:rPr lang="pt-BR" dirty="0"/>
              <a:t>://</a:t>
            </a:r>
            <a:r>
              <a:rPr lang="pt-BR" dirty="0" err="1"/>
              <a:t>groovy-lang.org</a:t>
            </a:r>
            <a:r>
              <a:rPr lang="pt-BR" dirty="0"/>
              <a:t>/</a:t>
            </a:r>
          </a:p>
          <a:p>
            <a:r>
              <a:rPr lang="en-US" sz="1200" b="0" i="0" u="sng" kern="1200" dirty="0">
                <a:solidFill>
                  <a:schemeClr val="tx1"/>
                </a:solidFill>
                <a:effectLst/>
                <a:latin typeface="+mn-lt"/>
                <a:ea typeface="+mn-ea"/>
                <a:cs typeface="+mn-cs"/>
                <a:hlinkClick r:id="rId25"/>
              </a:rPr>
              <a:t>Apache</a:t>
            </a:r>
            <a:r>
              <a:rPr lang="en-US" sz="1200" b="0" i="0" kern="1200" dirty="0">
                <a:solidFill>
                  <a:schemeClr val="tx1"/>
                </a:solidFill>
                <a:effectLst/>
                <a:latin typeface="+mn-lt"/>
                <a:ea typeface="+mn-ea"/>
                <a:cs typeface="+mn-cs"/>
              </a:rPr>
              <a:t> Groovy is a </a:t>
            </a:r>
            <a:r>
              <a:rPr lang="en-US" sz="1200" b="1" i="0" kern="1200" dirty="0">
                <a:solidFill>
                  <a:schemeClr val="tx1"/>
                </a:solidFill>
                <a:effectLst/>
                <a:latin typeface="+mn-lt"/>
                <a:ea typeface="+mn-ea"/>
                <a:cs typeface="+mn-cs"/>
              </a:rPr>
              <a:t>powerful</a:t>
            </a:r>
            <a:r>
              <a:rPr lang="en-US" sz="1200" b="0" i="0" kern="1200" dirty="0">
                <a:solidFill>
                  <a:schemeClr val="tx1"/>
                </a:solidFill>
                <a:effectLst/>
                <a:latin typeface="+mn-lt"/>
                <a:ea typeface="+mn-ea"/>
                <a:cs typeface="+mn-cs"/>
              </a:rPr>
              <a:t>, </a:t>
            </a:r>
            <a:r>
              <a:rPr lang="en-US" sz="1200" b="1" i="0" kern="1200" dirty="0">
                <a:solidFill>
                  <a:schemeClr val="tx1"/>
                </a:solidFill>
                <a:effectLst/>
                <a:latin typeface="+mn-lt"/>
                <a:ea typeface="+mn-ea"/>
                <a:cs typeface="+mn-cs"/>
              </a:rPr>
              <a:t>optionally typed</a:t>
            </a:r>
            <a:r>
              <a:rPr lang="en-US" sz="1200" b="0" i="0" kern="1200" dirty="0">
                <a:solidFill>
                  <a:schemeClr val="tx1"/>
                </a:solidFill>
                <a:effectLst/>
                <a:latin typeface="+mn-lt"/>
                <a:ea typeface="+mn-ea"/>
                <a:cs typeface="+mn-cs"/>
              </a:rPr>
              <a:t> and </a:t>
            </a:r>
            <a:r>
              <a:rPr lang="en-US" sz="1200" b="1" i="0" kern="1200" dirty="0">
                <a:solidFill>
                  <a:schemeClr val="tx1"/>
                </a:solidFill>
                <a:effectLst/>
                <a:latin typeface="+mn-lt"/>
                <a:ea typeface="+mn-ea"/>
                <a:cs typeface="+mn-cs"/>
              </a:rPr>
              <a:t>dynamic</a:t>
            </a:r>
            <a:r>
              <a:rPr lang="en-US" sz="1200" b="0" i="0" kern="1200" dirty="0">
                <a:solidFill>
                  <a:schemeClr val="tx1"/>
                </a:solidFill>
                <a:effectLst/>
                <a:latin typeface="+mn-lt"/>
                <a:ea typeface="+mn-ea"/>
                <a:cs typeface="+mn-cs"/>
              </a:rPr>
              <a:t> language, with </a:t>
            </a:r>
            <a:r>
              <a:rPr lang="en-US" sz="1200" b="1" i="0" kern="1200" dirty="0">
                <a:solidFill>
                  <a:schemeClr val="tx1"/>
                </a:solidFill>
                <a:effectLst/>
                <a:latin typeface="+mn-lt"/>
                <a:ea typeface="+mn-ea"/>
                <a:cs typeface="+mn-cs"/>
              </a:rPr>
              <a:t>static-typing and static compilation</a:t>
            </a:r>
            <a:r>
              <a:rPr lang="en-US" sz="1200" b="0" i="0" kern="1200" dirty="0">
                <a:solidFill>
                  <a:schemeClr val="tx1"/>
                </a:solidFill>
                <a:effectLst/>
                <a:latin typeface="+mn-lt"/>
                <a:ea typeface="+mn-ea"/>
                <a:cs typeface="+mn-cs"/>
              </a:rPr>
              <a:t> capabilities, for the Java platform aimed at improving developer productivity thanks to a concise, </a:t>
            </a:r>
            <a:r>
              <a:rPr lang="en-US" sz="1200" b="1" i="0" kern="1200" dirty="0">
                <a:solidFill>
                  <a:schemeClr val="tx1"/>
                </a:solidFill>
                <a:effectLst/>
                <a:latin typeface="+mn-lt"/>
                <a:ea typeface="+mn-ea"/>
                <a:cs typeface="+mn-cs"/>
              </a:rPr>
              <a:t>familiar and easy to learn syntax</a:t>
            </a:r>
            <a:r>
              <a:rPr lang="en-US" sz="1200" b="0" i="0" kern="1200" dirty="0">
                <a:solidFill>
                  <a:schemeClr val="tx1"/>
                </a:solidFill>
                <a:effectLst/>
                <a:latin typeface="+mn-lt"/>
                <a:ea typeface="+mn-ea"/>
                <a:cs typeface="+mn-cs"/>
              </a:rPr>
              <a:t>. It integrates smoothly with any Java program, and immediately delivers to your application powerful features, including scripting capabilities, </a:t>
            </a:r>
            <a:r>
              <a:rPr lang="en-US" sz="1200" b="1" i="0" kern="1200" dirty="0">
                <a:solidFill>
                  <a:schemeClr val="tx1"/>
                </a:solidFill>
                <a:effectLst/>
                <a:latin typeface="+mn-lt"/>
                <a:ea typeface="+mn-ea"/>
                <a:cs typeface="+mn-cs"/>
              </a:rPr>
              <a:t>Domain-Specific Language</a:t>
            </a:r>
            <a:r>
              <a:rPr lang="en-US" sz="1200" b="0" i="0" kern="1200" dirty="0">
                <a:solidFill>
                  <a:schemeClr val="tx1"/>
                </a:solidFill>
                <a:effectLst/>
                <a:latin typeface="+mn-lt"/>
                <a:ea typeface="+mn-ea"/>
                <a:cs typeface="+mn-cs"/>
              </a:rPr>
              <a:t> authoring, runtime and compile-time </a:t>
            </a:r>
            <a:r>
              <a:rPr lang="en-US" sz="1200" b="1" i="0" kern="1200" dirty="0">
                <a:solidFill>
                  <a:schemeClr val="tx1"/>
                </a:solidFill>
                <a:effectLst/>
                <a:latin typeface="+mn-lt"/>
                <a:ea typeface="+mn-ea"/>
                <a:cs typeface="+mn-cs"/>
              </a:rPr>
              <a:t>meta-programming</a:t>
            </a:r>
            <a:r>
              <a:rPr lang="en-US" sz="1200" b="0" i="0" kern="1200" dirty="0">
                <a:solidFill>
                  <a:schemeClr val="tx1"/>
                </a:solidFill>
                <a:effectLst/>
                <a:latin typeface="+mn-lt"/>
                <a:ea typeface="+mn-ea"/>
                <a:cs typeface="+mn-cs"/>
              </a:rPr>
              <a:t> and </a:t>
            </a:r>
            <a:r>
              <a:rPr lang="en-US" sz="1200" b="1" i="0" kern="1200" dirty="0">
                <a:solidFill>
                  <a:schemeClr val="tx1"/>
                </a:solidFill>
                <a:effectLst/>
                <a:latin typeface="+mn-lt"/>
                <a:ea typeface="+mn-ea"/>
                <a:cs typeface="+mn-cs"/>
              </a:rPr>
              <a:t>functional</a:t>
            </a:r>
            <a:r>
              <a:rPr lang="en-US" sz="1200" b="0" i="0" kern="1200" dirty="0">
                <a:solidFill>
                  <a:schemeClr val="tx1"/>
                </a:solidFill>
                <a:effectLst/>
                <a:latin typeface="+mn-lt"/>
                <a:ea typeface="+mn-ea"/>
                <a:cs typeface="+mn-cs"/>
              </a:rPr>
              <a:t> programming.</a:t>
            </a:r>
          </a:p>
          <a:p>
            <a:endParaRPr lang="en-US" sz="1200" b="0" i="0" kern="1200" dirty="0">
              <a:solidFill>
                <a:schemeClr val="tx1"/>
              </a:solidFill>
              <a:effectLst/>
              <a:latin typeface="+mn-lt"/>
              <a:ea typeface="+mn-ea"/>
              <a:cs typeface="+mn-cs"/>
            </a:endParaRPr>
          </a:p>
          <a:p>
            <a:br>
              <a:rPr lang="en-US" sz="1200" b="1" i="0" kern="1200" dirty="0">
                <a:solidFill>
                  <a:schemeClr val="tx1"/>
                </a:solidFill>
                <a:effectLst/>
                <a:latin typeface="+mn-lt"/>
                <a:ea typeface="+mn-ea"/>
                <a:cs typeface="+mn-cs"/>
              </a:rPr>
            </a:br>
            <a:r>
              <a:rPr lang="en-US" sz="1200" b="1" i="0" kern="1200" dirty="0">
                <a:solidFill>
                  <a:schemeClr val="tx1"/>
                </a:solidFill>
                <a:effectLst/>
                <a:latin typeface="+mn-lt"/>
                <a:ea typeface="+mn-ea"/>
                <a:cs typeface="+mn-cs"/>
              </a:rPr>
              <a:t>Scripting and testing glue</a:t>
            </a:r>
          </a:p>
          <a:p>
            <a:r>
              <a:rPr lang="en-US" sz="1200" b="0" i="0" kern="1200" dirty="0">
                <a:solidFill>
                  <a:schemeClr val="tx1"/>
                </a:solidFill>
                <a:effectLst/>
                <a:latin typeface="+mn-lt"/>
                <a:ea typeface="+mn-ea"/>
                <a:cs typeface="+mn-cs"/>
              </a:rPr>
              <a:t>Great for writing concise and maintainable tests, and for all your build and automation tasks</a:t>
            </a:r>
          </a:p>
          <a:p>
            <a:endParaRPr lang="pt-BR" dirty="0"/>
          </a:p>
          <a:p>
            <a:r>
              <a:rPr lang="en-US" sz="1200" b="1" kern="1200" dirty="0">
                <a:solidFill>
                  <a:schemeClr val="tx1"/>
                </a:solidFill>
                <a:effectLst/>
                <a:latin typeface="+mn-lt"/>
                <a:ea typeface="+mn-ea"/>
                <a:cs typeface="+mn-cs"/>
              </a:rPr>
              <a:t>Powerful features</a:t>
            </a:r>
          </a:p>
          <a:p>
            <a:r>
              <a:rPr lang="en-US" dirty="0">
                <a:effectLst/>
              </a:rPr>
              <a:t>Closures, builders, runtime &amp; compile-time meta-programming, functional programming, type inference, and static compilation</a:t>
            </a:r>
          </a:p>
          <a:p>
            <a:r>
              <a:rPr lang="en-US" sz="1200" b="1" kern="1200" dirty="0">
                <a:solidFill>
                  <a:schemeClr val="tx1"/>
                </a:solidFill>
                <a:effectLst/>
                <a:latin typeface="+mn-lt"/>
                <a:ea typeface="+mn-ea"/>
                <a:cs typeface="+mn-cs"/>
              </a:rPr>
              <a:t>Domain-Specific Languages</a:t>
            </a:r>
          </a:p>
          <a:p>
            <a:r>
              <a:rPr lang="en-US" dirty="0">
                <a:effectLst/>
              </a:rPr>
              <a:t>Flexible &amp; malleable syntax, advanced integration &amp; customization mechanisms, to integrate readable business rules in your applications</a:t>
            </a:r>
          </a:p>
          <a:p>
            <a:endParaRPr lang="pt-BR" dirty="0"/>
          </a:p>
          <a:p>
            <a:r>
              <a:rPr lang="pt-BR" dirty="0" err="1"/>
              <a:t>http</a:t>
            </a:r>
            <a:r>
              <a:rPr lang="pt-BR" dirty="0"/>
              <a:t>://</a:t>
            </a:r>
            <a:r>
              <a:rPr lang="pt-BR" dirty="0" err="1"/>
              <a:t>groovy-lang.org</a:t>
            </a:r>
            <a:r>
              <a:rPr lang="pt-BR" dirty="0"/>
              <a:t>/</a:t>
            </a:r>
            <a:r>
              <a:rPr lang="pt-BR" dirty="0" err="1"/>
              <a:t>differences.html</a:t>
            </a:r>
            <a:endParaRPr lang="pt-BR" dirty="0"/>
          </a:p>
          <a:p>
            <a:endParaRPr lang="pt-BR" dirty="0"/>
          </a:p>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12</a:t>
            </a:fld>
            <a:endParaRPr lang="en-US"/>
          </a:p>
        </p:txBody>
      </p:sp>
    </p:spTree>
    <p:extLst>
      <p:ext uri="{BB962C8B-B14F-4D97-AF65-F5344CB8AC3E}">
        <p14:creationId xmlns:p14="http://schemas.microsoft.com/office/powerpoint/2010/main" val="11542702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err="1"/>
              <a:t>https</a:t>
            </a:r>
            <a:r>
              <a:rPr lang="pt-BR" dirty="0"/>
              <a:t>://</a:t>
            </a:r>
            <a:r>
              <a:rPr lang="pt-BR" dirty="0" err="1"/>
              <a:t>kotlinlang.org</a:t>
            </a:r>
            <a:r>
              <a:rPr lang="pt-BR" dirty="0"/>
              <a:t>/</a:t>
            </a:r>
          </a:p>
          <a:p>
            <a:endParaRPr lang="pt-BR" dirty="0"/>
          </a:p>
          <a:p>
            <a:r>
              <a:rPr lang="pt-BR" dirty="0" err="1"/>
              <a:t>https</a:t>
            </a:r>
            <a:r>
              <a:rPr lang="pt-BR" dirty="0"/>
              <a:t>://</a:t>
            </a:r>
            <a:r>
              <a:rPr lang="pt-BR" dirty="0" err="1"/>
              <a:t>en.wikipedia.org</a:t>
            </a:r>
            <a:r>
              <a:rPr lang="pt-BR" dirty="0"/>
              <a:t>/</a:t>
            </a:r>
            <a:r>
              <a:rPr lang="pt-BR" dirty="0" err="1"/>
              <a:t>wiki</a:t>
            </a:r>
            <a:r>
              <a:rPr lang="pt-BR" dirty="0"/>
              <a:t>/</a:t>
            </a:r>
            <a:r>
              <a:rPr lang="pt-BR" dirty="0" err="1"/>
              <a:t>Kotlin</a:t>
            </a:r>
            <a:r>
              <a:rPr lang="pt-BR" dirty="0"/>
              <a:t>_(</a:t>
            </a:r>
            <a:r>
              <a:rPr lang="pt-BR" dirty="0" err="1"/>
              <a:t>programming_language</a:t>
            </a:r>
            <a:r>
              <a:rPr lang="pt-BR" dirty="0"/>
              <a:t>)</a:t>
            </a:r>
          </a:p>
          <a:p>
            <a:endParaRPr lang="pt-BR" dirty="0"/>
          </a:p>
          <a:p>
            <a:endParaRPr lang="pt-BR" dirty="0"/>
          </a:p>
          <a:p>
            <a:r>
              <a:rPr lang="en-US" sz="1200" b="1" i="0" kern="1200" dirty="0">
                <a:solidFill>
                  <a:schemeClr val="tx1"/>
                </a:solidFill>
                <a:effectLst/>
                <a:latin typeface="+mn-lt"/>
                <a:ea typeface="+mn-ea"/>
                <a:cs typeface="+mn-cs"/>
              </a:rPr>
              <a:t>Kotlin</a:t>
            </a:r>
            <a:r>
              <a:rPr lang="en-US" sz="1200" b="0" i="0" kern="1200" dirty="0">
                <a:solidFill>
                  <a:schemeClr val="tx1"/>
                </a:solidFill>
                <a:effectLst/>
                <a:latin typeface="+mn-lt"/>
                <a:ea typeface="+mn-ea"/>
                <a:cs typeface="+mn-cs"/>
              </a:rPr>
              <a:t> is a </a:t>
            </a:r>
            <a:r>
              <a:rPr lang="en-US" sz="1200" b="0" i="0" u="none" strike="noStrike" kern="1200" dirty="0">
                <a:solidFill>
                  <a:schemeClr val="tx1"/>
                </a:solidFill>
                <a:effectLst/>
                <a:latin typeface="+mn-lt"/>
                <a:ea typeface="+mn-ea"/>
                <a:cs typeface="+mn-cs"/>
                <a:hlinkClick r:id="rId3" tooltip="Statically typed"/>
              </a:rPr>
              <a:t>statically typed</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4" tooltip="Programming language"/>
              </a:rPr>
              <a:t>programming language</a:t>
            </a:r>
            <a:r>
              <a:rPr lang="en-US" sz="1200" b="0" i="0" kern="1200" dirty="0">
                <a:solidFill>
                  <a:schemeClr val="tx1"/>
                </a:solidFill>
                <a:effectLst/>
                <a:latin typeface="+mn-lt"/>
                <a:ea typeface="+mn-ea"/>
                <a:cs typeface="+mn-cs"/>
              </a:rPr>
              <a:t> that runs on the </a:t>
            </a:r>
            <a:r>
              <a:rPr lang="en-US" sz="1200" b="0" i="0" u="none" strike="noStrike" kern="1200" dirty="0">
                <a:solidFill>
                  <a:schemeClr val="tx1"/>
                </a:solidFill>
                <a:effectLst/>
                <a:latin typeface="+mn-lt"/>
                <a:ea typeface="+mn-ea"/>
                <a:cs typeface="+mn-cs"/>
                <a:hlinkClick r:id="rId5" tooltip="Java virtual machine"/>
              </a:rPr>
              <a:t>Java virtual machine</a:t>
            </a:r>
            <a:r>
              <a:rPr lang="en-US" sz="1200" b="0" i="0" kern="1200" dirty="0">
                <a:solidFill>
                  <a:schemeClr val="tx1"/>
                </a:solidFill>
                <a:effectLst/>
                <a:latin typeface="+mn-lt"/>
                <a:ea typeface="+mn-ea"/>
                <a:cs typeface="+mn-cs"/>
              </a:rPr>
              <a:t> and also can be compiled to </a:t>
            </a:r>
            <a:r>
              <a:rPr lang="en-US" sz="1200" b="0" i="0" u="none" strike="noStrike" kern="1200" dirty="0">
                <a:solidFill>
                  <a:schemeClr val="tx1"/>
                </a:solidFill>
                <a:effectLst/>
                <a:latin typeface="+mn-lt"/>
                <a:ea typeface="+mn-ea"/>
                <a:cs typeface="+mn-cs"/>
                <a:hlinkClick r:id="rId6" tooltip="JavaScript"/>
              </a:rPr>
              <a:t>JavaScript</a:t>
            </a:r>
            <a:r>
              <a:rPr lang="en-US" sz="1200" b="0" i="0" kern="1200" dirty="0">
                <a:solidFill>
                  <a:schemeClr val="tx1"/>
                </a:solidFill>
                <a:effectLst/>
                <a:latin typeface="+mn-lt"/>
                <a:ea typeface="+mn-ea"/>
                <a:cs typeface="+mn-cs"/>
              </a:rPr>
              <a:t> source code or use the </a:t>
            </a:r>
            <a:r>
              <a:rPr lang="en-US" sz="1200" b="0" i="0" u="none" strike="noStrike" kern="1200" dirty="0">
                <a:solidFill>
                  <a:schemeClr val="tx1"/>
                </a:solidFill>
                <a:effectLst/>
                <a:latin typeface="+mn-lt"/>
                <a:ea typeface="+mn-ea"/>
                <a:cs typeface="+mn-cs"/>
                <a:hlinkClick r:id="rId7" tooltip="LLVM"/>
              </a:rPr>
              <a:t>LLVM</a:t>
            </a:r>
            <a:r>
              <a:rPr lang="en-US" sz="1200" b="0" i="0" kern="1200" dirty="0">
                <a:solidFill>
                  <a:schemeClr val="tx1"/>
                </a:solidFill>
                <a:effectLst/>
                <a:latin typeface="+mn-lt"/>
                <a:ea typeface="+mn-ea"/>
                <a:cs typeface="+mn-cs"/>
              </a:rPr>
              <a:t> compiler infrastructure. Its primary development is from a team of </a:t>
            </a:r>
            <a:r>
              <a:rPr lang="en-US" sz="1200" b="0" i="0" u="none" strike="noStrike" kern="1200" dirty="0">
                <a:solidFill>
                  <a:schemeClr val="tx1"/>
                </a:solidFill>
                <a:effectLst/>
                <a:latin typeface="+mn-lt"/>
                <a:ea typeface="+mn-ea"/>
                <a:cs typeface="+mn-cs"/>
                <a:hlinkClick r:id="rId8" tooltip="JetBrains"/>
              </a:rPr>
              <a:t>JetBrains</a:t>
            </a:r>
            <a:r>
              <a:rPr lang="en-US" sz="1200" b="0" i="0" kern="1200" dirty="0">
                <a:solidFill>
                  <a:schemeClr val="tx1"/>
                </a:solidFill>
                <a:effectLst/>
                <a:latin typeface="+mn-lt"/>
                <a:ea typeface="+mn-ea"/>
                <a:cs typeface="+mn-cs"/>
              </a:rPr>
              <a:t> programmers based in </a:t>
            </a:r>
            <a:r>
              <a:rPr lang="en-US" sz="1200" b="0" i="0" u="none" strike="noStrike" kern="1200" dirty="0">
                <a:solidFill>
                  <a:schemeClr val="tx1"/>
                </a:solidFill>
                <a:effectLst/>
                <a:latin typeface="+mn-lt"/>
                <a:ea typeface="+mn-ea"/>
                <a:cs typeface="+mn-cs"/>
                <a:hlinkClick r:id="rId9" tooltip="Saint Petersburg"/>
              </a:rPr>
              <a:t>Saint Petersburg</a:t>
            </a:r>
            <a:r>
              <a:rPr lang="en-US" sz="1200" b="0" i="0" kern="1200" dirty="0">
                <a:solidFill>
                  <a:schemeClr val="tx1"/>
                </a:solidFill>
                <a:effectLst/>
                <a:latin typeface="+mn-lt"/>
                <a:ea typeface="+mn-ea"/>
                <a:cs typeface="+mn-cs"/>
              </a:rPr>
              <a:t>, Russia.</a:t>
            </a:r>
            <a:r>
              <a:rPr lang="en-US" sz="1200" b="0" i="0" u="none" strike="noStrike" kern="1200" baseline="30000" dirty="0">
                <a:solidFill>
                  <a:schemeClr val="tx1"/>
                </a:solidFill>
                <a:effectLst/>
                <a:latin typeface="+mn-lt"/>
                <a:ea typeface="+mn-ea"/>
                <a:cs typeface="+mn-cs"/>
                <a:hlinkClick r:id="rId10"/>
              </a:rPr>
              <a:t>[2]</a:t>
            </a:r>
            <a:r>
              <a:rPr lang="en-US" sz="1200" b="0" i="0" kern="1200" dirty="0">
                <a:solidFill>
                  <a:schemeClr val="tx1"/>
                </a:solidFill>
                <a:effectLst/>
                <a:latin typeface="+mn-lt"/>
                <a:ea typeface="+mn-ea"/>
                <a:cs typeface="+mn-cs"/>
              </a:rPr>
              <a:t> While the syntax is not compatible with Java, the JVM implementation of the Kotlin standard library is designed to interoperate with </a:t>
            </a:r>
            <a:r>
              <a:rPr lang="en-US" sz="1200" b="0" i="0" u="none" strike="noStrike" kern="1200" dirty="0">
                <a:solidFill>
                  <a:schemeClr val="tx1"/>
                </a:solidFill>
                <a:effectLst/>
                <a:latin typeface="+mn-lt"/>
                <a:ea typeface="+mn-ea"/>
                <a:cs typeface="+mn-cs"/>
                <a:hlinkClick r:id="rId11" tooltip="Java (programming language)"/>
              </a:rPr>
              <a:t>Java</a:t>
            </a:r>
            <a:r>
              <a:rPr lang="en-US" sz="1200" b="0" i="0" kern="1200" dirty="0">
                <a:solidFill>
                  <a:schemeClr val="tx1"/>
                </a:solidFill>
                <a:effectLst/>
                <a:latin typeface="+mn-lt"/>
                <a:ea typeface="+mn-ea"/>
                <a:cs typeface="+mn-cs"/>
              </a:rPr>
              <a:t> code and is reliant on Java code from the existing </a:t>
            </a:r>
            <a:r>
              <a:rPr lang="en-US" sz="1200" b="0" i="0" u="none" strike="noStrike" kern="1200" dirty="0">
                <a:solidFill>
                  <a:schemeClr val="tx1"/>
                </a:solidFill>
                <a:effectLst/>
                <a:latin typeface="+mn-lt"/>
                <a:ea typeface="+mn-ea"/>
                <a:cs typeface="+mn-cs"/>
                <a:hlinkClick r:id="rId12" tooltip="Java Class Library"/>
              </a:rPr>
              <a:t>Java Class Library</a:t>
            </a:r>
            <a:r>
              <a:rPr lang="en-US" sz="1200" b="0" i="0" kern="1200" dirty="0">
                <a:solidFill>
                  <a:schemeClr val="tx1"/>
                </a:solidFill>
                <a:effectLst/>
                <a:latin typeface="+mn-lt"/>
                <a:ea typeface="+mn-ea"/>
                <a:cs typeface="+mn-cs"/>
              </a:rPr>
              <a:t>, such as the </a:t>
            </a:r>
            <a:r>
              <a:rPr lang="en-US" sz="1200" b="0" i="0" u="none" strike="noStrike" kern="1200" dirty="0">
                <a:solidFill>
                  <a:schemeClr val="tx1"/>
                </a:solidFill>
                <a:effectLst/>
                <a:latin typeface="+mn-lt"/>
                <a:ea typeface="+mn-ea"/>
                <a:cs typeface="+mn-cs"/>
                <a:hlinkClick r:id="rId13" tooltip="Java collections framework"/>
              </a:rPr>
              <a:t>collections framework</a:t>
            </a:r>
            <a:r>
              <a:rPr lang="en-US" sz="1200" b="0" i="0" kern="1200" dirty="0">
                <a:solidFill>
                  <a:schemeClr val="tx1"/>
                </a:solidFill>
                <a:effectLst/>
                <a:latin typeface="+mn-lt"/>
                <a:ea typeface="+mn-ea"/>
                <a:cs typeface="+mn-cs"/>
              </a:rPr>
              <a:t>.</a:t>
            </a:r>
            <a:r>
              <a:rPr lang="en-US" sz="1200" b="0" i="0" u="none" strike="noStrike" kern="1200" baseline="30000" dirty="0">
                <a:solidFill>
                  <a:schemeClr val="tx1"/>
                </a:solidFill>
                <a:effectLst/>
                <a:latin typeface="+mn-lt"/>
                <a:ea typeface="+mn-ea"/>
                <a:cs typeface="+mn-cs"/>
                <a:hlinkClick r:id="rId14"/>
              </a:rPr>
              <a:t>[3]</a:t>
            </a:r>
            <a:r>
              <a:rPr lang="en-US" sz="1200" b="0" i="0" kern="1200" dirty="0">
                <a:solidFill>
                  <a:schemeClr val="tx1"/>
                </a:solidFill>
                <a:effectLst/>
                <a:latin typeface="+mn-lt"/>
                <a:ea typeface="+mn-ea"/>
                <a:cs typeface="+mn-cs"/>
              </a:rPr>
              <a:t> Kotlin uses aggressive </a:t>
            </a:r>
            <a:r>
              <a:rPr lang="en-US" sz="1200" b="0" i="0" u="none" strike="noStrike" kern="1200" dirty="0">
                <a:solidFill>
                  <a:schemeClr val="tx1"/>
                </a:solidFill>
                <a:effectLst/>
                <a:latin typeface="+mn-lt"/>
                <a:ea typeface="+mn-ea"/>
                <a:cs typeface="+mn-cs"/>
                <a:hlinkClick r:id="rId15" tooltip="Type inference"/>
              </a:rPr>
              <a:t>type inference</a:t>
            </a:r>
            <a:r>
              <a:rPr lang="en-US" sz="1200" b="0" i="0" kern="1200" dirty="0">
                <a:solidFill>
                  <a:schemeClr val="tx1"/>
                </a:solidFill>
                <a:effectLst/>
                <a:latin typeface="+mn-lt"/>
                <a:ea typeface="+mn-ea"/>
                <a:cs typeface="+mn-cs"/>
              </a:rPr>
              <a:t> to determine the type of values and expressions for which type has been left unstated. This reduces language verbosity relative to Java, which demands often entirely redundant type specifications prior to </a:t>
            </a:r>
            <a:r>
              <a:rPr lang="en-US" sz="1200" b="0" i="0" u="none" strike="noStrike" kern="1200" dirty="0">
                <a:solidFill>
                  <a:schemeClr val="tx1"/>
                </a:solidFill>
                <a:effectLst/>
                <a:latin typeface="+mn-lt"/>
                <a:ea typeface="+mn-ea"/>
                <a:cs typeface="+mn-cs"/>
                <a:hlinkClick r:id="rId16" tooltip="Java version history"/>
              </a:rPr>
              <a:t>version 10</a:t>
            </a:r>
            <a:r>
              <a:rPr lang="en-US" sz="1200" b="0" i="0" kern="1200" dirty="0">
                <a:solidFill>
                  <a:schemeClr val="tx1"/>
                </a:solidFill>
                <a:effectLst/>
                <a:latin typeface="+mn-lt"/>
                <a:ea typeface="+mn-ea"/>
                <a:cs typeface="+mn-cs"/>
              </a:rPr>
              <a: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Kotlin v1.0 was released on February 15, 2016.</a:t>
            </a:r>
            <a:r>
              <a:rPr lang="en-US" sz="1200" b="0" i="0" u="none" strike="noStrike" kern="1200" baseline="30000" dirty="0">
                <a:solidFill>
                  <a:schemeClr val="tx1"/>
                </a:solidFill>
                <a:effectLst/>
                <a:latin typeface="+mn-lt"/>
                <a:ea typeface="+mn-ea"/>
                <a:cs typeface="+mn-cs"/>
                <a:hlinkClick r:id="rId17"/>
              </a:rPr>
              <a:t>[11]</a:t>
            </a:r>
            <a:r>
              <a:rPr lang="en-US" sz="1200" b="0" i="0" kern="1200" dirty="0">
                <a:solidFill>
                  <a:schemeClr val="tx1"/>
                </a:solidFill>
                <a:effectLst/>
                <a:latin typeface="+mn-lt"/>
                <a:ea typeface="+mn-ea"/>
                <a:cs typeface="+mn-cs"/>
              </a:rPr>
              <a:t> This is considered to be the first officially stable release and JetBrains has committed to long-term backwards compatibility starting with this version.</a:t>
            </a:r>
          </a:p>
          <a:p>
            <a:endParaRPr lang="en-US" sz="1200" b="0" i="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pt-BR" dirty="0" err="1"/>
              <a:t>https</a:t>
            </a:r>
            <a:r>
              <a:rPr lang="pt-BR" dirty="0"/>
              <a:t>://</a:t>
            </a:r>
            <a:r>
              <a:rPr lang="pt-BR" dirty="0" err="1"/>
              <a:t>kotlinlang.org</a:t>
            </a:r>
            <a:r>
              <a:rPr lang="pt-BR" dirty="0"/>
              <a:t>/</a:t>
            </a:r>
            <a:r>
              <a:rPr lang="pt-BR" dirty="0" err="1"/>
              <a:t>docs</a:t>
            </a:r>
            <a:r>
              <a:rPr lang="pt-BR" dirty="0"/>
              <a:t>/</a:t>
            </a:r>
            <a:r>
              <a:rPr lang="pt-BR" dirty="0" err="1"/>
              <a:t>reference</a:t>
            </a:r>
            <a:r>
              <a:rPr lang="pt-BR" dirty="0"/>
              <a:t>/</a:t>
            </a:r>
            <a:r>
              <a:rPr lang="pt-BR" dirty="0" err="1"/>
              <a:t>comparison-to-java.html</a:t>
            </a:r>
            <a:endParaRPr lang="pt-BR" sz="1200" b="0" i="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pt-BR" sz="1200" b="0" i="0" kern="1200" dirty="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https://</a:t>
            </a:r>
            <a:r>
              <a:rPr lang="en-US" sz="1200" b="0" i="0" kern="1200" dirty="0" err="1">
                <a:solidFill>
                  <a:schemeClr val="tx1"/>
                </a:solidFill>
                <a:effectLst/>
                <a:latin typeface="+mn-lt"/>
                <a:ea typeface="+mn-ea"/>
                <a:cs typeface="+mn-cs"/>
              </a:rPr>
              <a:t>www.infoq.com</a:t>
            </a:r>
            <a:r>
              <a:rPr lang="en-US" sz="1200" b="0" i="0" kern="1200" dirty="0">
                <a:solidFill>
                  <a:schemeClr val="tx1"/>
                </a:solidFill>
                <a:effectLst/>
                <a:latin typeface="+mn-lt"/>
                <a:ea typeface="+mn-ea"/>
                <a:cs typeface="+mn-cs"/>
              </a:rPr>
              <a:t>/articles/intro-</a:t>
            </a:r>
            <a:r>
              <a:rPr lang="en-US" sz="1200" b="0" i="0" kern="1200" dirty="0" err="1">
                <a:solidFill>
                  <a:schemeClr val="tx1"/>
                </a:solidFill>
                <a:effectLst/>
                <a:latin typeface="+mn-lt"/>
                <a:ea typeface="+mn-ea"/>
                <a:cs typeface="+mn-cs"/>
              </a:rPr>
              <a:t>kotlin</a:t>
            </a:r>
            <a:r>
              <a:rPr lang="en-US" sz="1200" b="0" i="0" kern="1200" dirty="0">
                <a:solidFill>
                  <a:schemeClr val="tx1"/>
                </a:solidFill>
                <a:effectLst/>
                <a:latin typeface="+mn-lt"/>
                <a:ea typeface="+mn-ea"/>
                <a:cs typeface="+mn-cs"/>
              </a:rPr>
              <a:t>-java-developers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Some Java issues addressed in Kotlin</a:t>
            </a:r>
          </a:p>
          <a:p>
            <a:r>
              <a:rPr lang="en-US" sz="1200" b="0" i="0" kern="1200" dirty="0">
                <a:solidFill>
                  <a:schemeClr val="tx1"/>
                </a:solidFill>
                <a:effectLst/>
                <a:latin typeface="+mn-lt"/>
                <a:ea typeface="+mn-ea"/>
                <a:cs typeface="+mn-cs"/>
              </a:rPr>
              <a:t>Kotlin fixes a series of issues that Java suffers from:</a:t>
            </a:r>
          </a:p>
          <a:p>
            <a:r>
              <a:rPr lang="en-US" sz="1200" b="0" i="0" kern="1200" dirty="0">
                <a:solidFill>
                  <a:schemeClr val="tx1"/>
                </a:solidFill>
                <a:effectLst/>
                <a:latin typeface="+mn-lt"/>
                <a:ea typeface="+mn-ea"/>
                <a:cs typeface="+mn-cs"/>
              </a:rPr>
              <a:t>Null references are </a:t>
            </a:r>
            <a:r>
              <a:rPr lang="en-US" sz="1200" b="0" i="0" u="sng" kern="1200" dirty="0">
                <a:solidFill>
                  <a:schemeClr val="tx1"/>
                </a:solidFill>
                <a:effectLst/>
                <a:latin typeface="+mn-lt"/>
                <a:ea typeface="+mn-ea"/>
                <a:cs typeface="+mn-cs"/>
                <a:hlinkClick r:id="rId18"/>
              </a:rPr>
              <a:t>controlled by the type system</a:t>
            </a:r>
            <a:r>
              <a:rPr lang="en-US" sz="1200" b="0" i="0" kern="1200" dirty="0">
                <a:solidFill>
                  <a:schemeClr val="tx1"/>
                </a:solidFill>
                <a:effectLst/>
                <a:latin typeface="+mn-lt"/>
                <a:ea typeface="+mn-ea"/>
                <a:cs typeface="+mn-cs"/>
              </a:rPr>
              <a:t>.</a:t>
            </a:r>
          </a:p>
          <a:p>
            <a:r>
              <a:rPr lang="en-US" sz="1200" b="0" i="0" u="sng" kern="1200" dirty="0">
                <a:solidFill>
                  <a:schemeClr val="tx1"/>
                </a:solidFill>
                <a:effectLst/>
                <a:latin typeface="+mn-lt"/>
                <a:ea typeface="+mn-ea"/>
                <a:cs typeface="+mn-cs"/>
                <a:hlinkClick r:id="rId19"/>
              </a:rPr>
              <a:t>No raw types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Arrays in Kotlin are </a:t>
            </a:r>
            <a:r>
              <a:rPr lang="en-US" sz="1200" b="0" i="0" u="sng" kern="1200" dirty="0">
                <a:solidFill>
                  <a:schemeClr val="tx1"/>
                </a:solidFill>
                <a:effectLst/>
                <a:latin typeface="+mn-lt"/>
                <a:ea typeface="+mn-ea"/>
                <a:cs typeface="+mn-cs"/>
                <a:hlinkClick r:id="rId20"/>
              </a:rPr>
              <a:t>invariant</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Kotlin has proper </a:t>
            </a:r>
            <a:r>
              <a:rPr lang="en-US" sz="1200" b="0" i="0" u="sng" kern="1200" dirty="0">
                <a:solidFill>
                  <a:schemeClr val="tx1"/>
                </a:solidFill>
                <a:effectLst/>
                <a:latin typeface="+mn-lt"/>
                <a:ea typeface="+mn-ea"/>
                <a:cs typeface="+mn-cs"/>
                <a:hlinkClick r:id="rId21"/>
              </a:rPr>
              <a:t>function types</a:t>
            </a:r>
            <a:r>
              <a:rPr lang="en-US" sz="1200" b="0" i="0" kern="1200" dirty="0">
                <a:solidFill>
                  <a:schemeClr val="tx1"/>
                </a:solidFill>
                <a:effectLst/>
                <a:latin typeface="+mn-lt"/>
                <a:ea typeface="+mn-ea"/>
                <a:cs typeface="+mn-cs"/>
              </a:rPr>
              <a:t>, as opposed to Java's SAM-conversions</a:t>
            </a:r>
          </a:p>
          <a:p>
            <a:r>
              <a:rPr lang="en-US" sz="1200" b="0" i="0" u="sng" kern="1200" dirty="0">
                <a:solidFill>
                  <a:schemeClr val="tx1"/>
                </a:solidFill>
                <a:effectLst/>
                <a:latin typeface="+mn-lt"/>
                <a:ea typeface="+mn-ea"/>
                <a:cs typeface="+mn-cs"/>
                <a:hlinkClick r:id="rId22"/>
              </a:rPr>
              <a:t>Use-site variance</a:t>
            </a:r>
            <a:r>
              <a:rPr lang="en-US" sz="1200" b="0" i="0" kern="1200" dirty="0">
                <a:solidFill>
                  <a:schemeClr val="tx1"/>
                </a:solidFill>
                <a:effectLst/>
                <a:latin typeface="+mn-lt"/>
                <a:ea typeface="+mn-ea"/>
                <a:cs typeface="+mn-cs"/>
              </a:rPr>
              <a:t> without wildcards</a:t>
            </a:r>
          </a:p>
          <a:p>
            <a:r>
              <a:rPr lang="en-US" sz="1200" b="0" i="0" kern="1200" dirty="0">
                <a:solidFill>
                  <a:schemeClr val="tx1"/>
                </a:solidFill>
                <a:effectLst/>
                <a:latin typeface="+mn-lt"/>
                <a:ea typeface="+mn-ea"/>
                <a:cs typeface="+mn-cs"/>
              </a:rPr>
              <a:t>Kotlin does not have checked </a:t>
            </a:r>
            <a:r>
              <a:rPr lang="en-US" sz="1200" b="0" i="0" u="sng" kern="1200" dirty="0">
                <a:solidFill>
                  <a:schemeClr val="tx1"/>
                </a:solidFill>
                <a:effectLst/>
                <a:latin typeface="+mn-lt"/>
                <a:ea typeface="+mn-ea"/>
                <a:cs typeface="+mn-cs"/>
                <a:hlinkClick r:id="rId23"/>
              </a:rPr>
              <a:t>exceptions</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What Java has that Kotlin does not</a:t>
            </a:r>
          </a:p>
          <a:p>
            <a:r>
              <a:rPr lang="en-US" sz="1200" b="0" i="0" u="sng" kern="1200" dirty="0">
                <a:solidFill>
                  <a:schemeClr val="tx1"/>
                </a:solidFill>
                <a:effectLst/>
                <a:latin typeface="+mn-lt"/>
                <a:ea typeface="+mn-ea"/>
                <a:cs typeface="+mn-cs"/>
                <a:hlinkClick r:id="rId23"/>
              </a:rPr>
              <a:t>Checked exceptions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24"/>
              </a:rPr>
              <a:t>Primitive types</a:t>
            </a:r>
            <a:r>
              <a:rPr lang="en-US" sz="1200" b="0" i="0" kern="1200" dirty="0">
                <a:solidFill>
                  <a:schemeClr val="tx1"/>
                </a:solidFill>
                <a:effectLst/>
                <a:latin typeface="+mn-lt"/>
                <a:ea typeface="+mn-ea"/>
                <a:cs typeface="+mn-cs"/>
              </a:rPr>
              <a:t> that are not classes</a:t>
            </a:r>
          </a:p>
          <a:p>
            <a:r>
              <a:rPr lang="en-US" sz="1200" b="0" i="0" u="sng" kern="1200" dirty="0">
                <a:solidFill>
                  <a:schemeClr val="tx1"/>
                </a:solidFill>
                <a:effectLst/>
                <a:latin typeface="+mn-lt"/>
                <a:ea typeface="+mn-ea"/>
                <a:cs typeface="+mn-cs"/>
                <a:hlinkClick r:id="rId25"/>
              </a:rPr>
              <a:t>Static members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26"/>
              </a:rPr>
              <a:t>Non-private fields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27"/>
              </a:rPr>
              <a:t>Wildcard-types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28"/>
              </a:rPr>
              <a:t>Ternary-operator a ? b : c</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What Kotlin has that Java does not</a:t>
            </a:r>
          </a:p>
          <a:p>
            <a:r>
              <a:rPr lang="en-US" sz="1200" b="0" i="0" u="sng" kern="1200" dirty="0">
                <a:solidFill>
                  <a:schemeClr val="tx1"/>
                </a:solidFill>
                <a:effectLst/>
                <a:latin typeface="+mn-lt"/>
                <a:ea typeface="+mn-ea"/>
                <a:cs typeface="+mn-cs"/>
                <a:hlinkClick r:id="rId29"/>
              </a:rPr>
              <a:t>Lambda expressions</a:t>
            </a:r>
            <a:r>
              <a:rPr lang="en-US" sz="1200" b="0" i="0" kern="1200" dirty="0">
                <a:solidFill>
                  <a:schemeClr val="tx1"/>
                </a:solidFill>
                <a:effectLst/>
                <a:latin typeface="+mn-lt"/>
                <a:ea typeface="+mn-ea"/>
                <a:cs typeface="+mn-cs"/>
              </a:rPr>
              <a:t> + </a:t>
            </a:r>
            <a:r>
              <a:rPr lang="en-US" sz="1200" b="0" i="0" u="sng" kern="1200" dirty="0">
                <a:solidFill>
                  <a:schemeClr val="tx1"/>
                </a:solidFill>
                <a:effectLst/>
                <a:latin typeface="+mn-lt"/>
                <a:ea typeface="+mn-ea"/>
                <a:cs typeface="+mn-cs"/>
                <a:hlinkClick r:id="rId30"/>
              </a:rPr>
              <a:t>Inline functions</a:t>
            </a:r>
            <a:r>
              <a:rPr lang="en-US" sz="1200" b="0" i="0" kern="1200" dirty="0">
                <a:solidFill>
                  <a:schemeClr val="tx1"/>
                </a:solidFill>
                <a:effectLst/>
                <a:latin typeface="+mn-lt"/>
                <a:ea typeface="+mn-ea"/>
                <a:cs typeface="+mn-cs"/>
              </a:rPr>
              <a:t> = performant custom control structures</a:t>
            </a:r>
          </a:p>
          <a:p>
            <a:r>
              <a:rPr lang="en-US" sz="1200" b="0" i="0" u="sng" kern="1200" dirty="0">
                <a:solidFill>
                  <a:schemeClr val="tx1"/>
                </a:solidFill>
                <a:effectLst/>
                <a:latin typeface="+mn-lt"/>
                <a:ea typeface="+mn-ea"/>
                <a:cs typeface="+mn-cs"/>
                <a:hlinkClick r:id="rId31"/>
              </a:rPr>
              <a:t>Extension functions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18"/>
              </a:rPr>
              <a:t>Null-safety</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32"/>
              </a:rPr>
              <a:t>Smart casts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33"/>
              </a:rPr>
              <a:t>String templates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26"/>
              </a:rPr>
              <a:t>Properties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25"/>
              </a:rPr>
              <a:t>Primary constructors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34"/>
              </a:rPr>
              <a:t>First-class delegation</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24"/>
              </a:rPr>
              <a:t>Type inference for variable and property types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35"/>
              </a:rPr>
              <a:t>Singletons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27"/>
              </a:rPr>
              <a:t>Declaration-site variance &amp; Type projections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36"/>
              </a:rPr>
              <a:t>Range expressions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37"/>
              </a:rPr>
              <a:t>Operator overloading</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38"/>
              </a:rPr>
              <a:t>Companion objects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39"/>
              </a:rPr>
              <a:t>Data classes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40"/>
              </a:rPr>
              <a:t>Separate interfaces for read-only and mutable collections</a:t>
            </a:r>
            <a:endParaRPr lang="en-US" sz="1200" b="0" i="0" kern="1200" dirty="0">
              <a:solidFill>
                <a:schemeClr val="tx1"/>
              </a:solidFill>
              <a:effectLst/>
              <a:latin typeface="+mn-lt"/>
              <a:ea typeface="+mn-ea"/>
              <a:cs typeface="+mn-cs"/>
            </a:endParaRPr>
          </a:p>
          <a:p>
            <a:r>
              <a:rPr lang="en-US" sz="1200" b="0" i="0" u="sng" kern="1200" dirty="0">
                <a:solidFill>
                  <a:schemeClr val="tx1"/>
                </a:solidFill>
                <a:effectLst/>
                <a:latin typeface="+mn-lt"/>
                <a:ea typeface="+mn-ea"/>
                <a:cs typeface="+mn-cs"/>
                <a:hlinkClick r:id="rId41"/>
              </a:rPr>
              <a:t>Coroutines</a:t>
            </a:r>
            <a:endParaRPr lang="en-US" sz="1200" b="0" i="0" kern="1200" dirty="0">
              <a:solidFill>
                <a:schemeClr val="tx1"/>
              </a:solidFill>
              <a:effectLst/>
              <a:latin typeface="+mn-lt"/>
              <a:ea typeface="+mn-ea"/>
              <a:cs typeface="+mn-cs"/>
            </a:endParaRPr>
          </a:p>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13</a:t>
            </a:fld>
            <a:endParaRPr lang="en-US"/>
          </a:p>
        </p:txBody>
      </p:sp>
    </p:spTree>
    <p:extLst>
      <p:ext uri="{BB962C8B-B14F-4D97-AF65-F5344CB8AC3E}">
        <p14:creationId xmlns:p14="http://schemas.microsoft.com/office/powerpoint/2010/main" val="758245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err="1"/>
              <a:t>https</a:t>
            </a:r>
            <a:r>
              <a:rPr lang="pt-BR" dirty="0"/>
              <a:t>://</a:t>
            </a:r>
            <a:r>
              <a:rPr lang="pt-BR" dirty="0" err="1"/>
              <a:t>en.wikipedia.org</a:t>
            </a:r>
            <a:r>
              <a:rPr lang="pt-BR" dirty="0"/>
              <a:t>/</a:t>
            </a:r>
            <a:r>
              <a:rPr lang="pt-BR" dirty="0" err="1"/>
              <a:t>wiki</a:t>
            </a:r>
            <a:r>
              <a:rPr lang="pt-BR" dirty="0"/>
              <a:t>/Scala_(</a:t>
            </a:r>
            <a:r>
              <a:rPr lang="pt-BR" dirty="0" err="1"/>
              <a:t>programming_language</a:t>
            </a:r>
            <a:r>
              <a:rPr lang="pt-BR" dirty="0"/>
              <a:t>)</a:t>
            </a:r>
          </a:p>
          <a:p>
            <a:endParaRPr lang="pt-BR" dirty="0"/>
          </a:p>
          <a:p>
            <a:r>
              <a:rPr lang="en-US" sz="1200" b="1" i="0" kern="1200" dirty="0">
                <a:solidFill>
                  <a:schemeClr val="tx1"/>
                </a:solidFill>
                <a:effectLst/>
                <a:latin typeface="+mn-lt"/>
                <a:ea typeface="+mn-ea"/>
                <a:cs typeface="+mn-cs"/>
              </a:rPr>
              <a:t>Scala</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3" tooltip="Help:IPA/English"/>
              </a:rPr>
              <a:t>/ˈskɑːlɑː/</a:t>
            </a:r>
            <a:r>
              <a:rPr lang="en-US" sz="1200" b="0" i="0" kern="1200" dirty="0">
                <a:solidFill>
                  <a:schemeClr val="tx1"/>
                </a:solidFill>
                <a:effectLst/>
                <a:latin typeface="+mn-lt"/>
                <a:ea typeface="+mn-ea"/>
                <a:cs typeface="+mn-cs"/>
              </a:rPr>
              <a:t> </a:t>
            </a:r>
            <a:r>
              <a:rPr lang="en-US" sz="1200" b="0" i="1" u="none" strike="noStrike" kern="1200" dirty="0">
                <a:solidFill>
                  <a:schemeClr val="tx1"/>
                </a:solidFill>
                <a:effectLst/>
                <a:latin typeface="+mn-lt"/>
                <a:ea typeface="+mn-ea"/>
                <a:cs typeface="+mn-cs"/>
                <a:hlinkClick r:id="rId4" tooltip="Help:Pronunciation respelling key"/>
              </a:rPr>
              <a:t>SKAH-lah</a:t>
            </a:r>
            <a:r>
              <a:rPr lang="en-US" sz="1200" b="0" i="0" kern="1200" dirty="0">
                <a:solidFill>
                  <a:schemeClr val="tx1"/>
                </a:solidFill>
                <a:effectLst/>
                <a:latin typeface="+mn-lt"/>
                <a:ea typeface="+mn-ea"/>
                <a:cs typeface="+mn-cs"/>
              </a:rPr>
              <a:t>)</a:t>
            </a:r>
            <a:r>
              <a:rPr lang="en-US" sz="1200" b="0" i="0" u="none" strike="noStrike" kern="1200" baseline="30000" dirty="0">
                <a:solidFill>
                  <a:schemeClr val="tx1"/>
                </a:solidFill>
                <a:effectLst/>
                <a:latin typeface="+mn-lt"/>
                <a:ea typeface="+mn-ea"/>
                <a:cs typeface="+mn-cs"/>
                <a:hlinkClick r:id="rId5"/>
              </a:rPr>
              <a:t>[9]</a:t>
            </a:r>
            <a:r>
              <a:rPr lang="en-US" sz="1200" b="0" i="0" kern="1200" dirty="0">
                <a:solidFill>
                  <a:schemeClr val="tx1"/>
                </a:solidFill>
                <a:effectLst/>
                <a:latin typeface="+mn-lt"/>
                <a:ea typeface="+mn-ea"/>
                <a:cs typeface="+mn-cs"/>
              </a:rPr>
              <a:t> is a </a:t>
            </a:r>
            <a:r>
              <a:rPr lang="en-US" sz="1200" b="0" i="0" u="none" strike="noStrike" kern="1200" dirty="0">
                <a:solidFill>
                  <a:schemeClr val="tx1"/>
                </a:solidFill>
                <a:effectLst/>
                <a:latin typeface="+mn-lt"/>
                <a:ea typeface="+mn-ea"/>
                <a:cs typeface="+mn-cs"/>
                <a:hlinkClick r:id="rId6" tooltip="General-purpose programming language"/>
              </a:rPr>
              <a:t>general-purpose</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7" tooltip="Programming language"/>
              </a:rPr>
              <a:t>programming language</a:t>
            </a:r>
            <a:r>
              <a:rPr lang="en-US" sz="1200" b="0" i="0" kern="1200" dirty="0">
                <a:solidFill>
                  <a:schemeClr val="tx1"/>
                </a:solidFill>
                <a:effectLst/>
                <a:latin typeface="+mn-lt"/>
                <a:ea typeface="+mn-ea"/>
                <a:cs typeface="+mn-cs"/>
              </a:rPr>
              <a:t> providing support for </a:t>
            </a:r>
            <a:r>
              <a:rPr lang="en-US" sz="1200" b="0" i="0" u="none" strike="noStrike" kern="1200" dirty="0">
                <a:solidFill>
                  <a:schemeClr val="tx1"/>
                </a:solidFill>
                <a:effectLst/>
                <a:latin typeface="+mn-lt"/>
                <a:ea typeface="+mn-ea"/>
                <a:cs typeface="+mn-cs"/>
                <a:hlinkClick r:id="rId8" tooltip="Functional programming"/>
              </a:rPr>
              <a:t>functional programming</a:t>
            </a:r>
            <a:r>
              <a:rPr lang="en-US" sz="1200" b="0" i="0" kern="1200" dirty="0">
                <a:solidFill>
                  <a:schemeClr val="tx1"/>
                </a:solidFill>
                <a:effectLst/>
                <a:latin typeface="+mn-lt"/>
                <a:ea typeface="+mn-ea"/>
                <a:cs typeface="+mn-cs"/>
              </a:rPr>
              <a:t> and a strong </a:t>
            </a:r>
            <a:r>
              <a:rPr lang="en-US" sz="1200" b="0" i="0" u="none" strike="noStrike" kern="1200" dirty="0">
                <a:solidFill>
                  <a:schemeClr val="tx1"/>
                </a:solidFill>
                <a:effectLst/>
                <a:latin typeface="+mn-lt"/>
                <a:ea typeface="+mn-ea"/>
                <a:cs typeface="+mn-cs"/>
                <a:hlinkClick r:id="rId9" tooltip="Static typing"/>
              </a:rPr>
              <a:t>static</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10" tooltip="Type system"/>
              </a:rPr>
              <a:t>type system</a:t>
            </a:r>
            <a:r>
              <a:rPr lang="en-US" sz="1200" b="0" i="0" kern="1200" dirty="0">
                <a:solidFill>
                  <a:schemeClr val="tx1"/>
                </a:solidFill>
                <a:effectLst/>
                <a:latin typeface="+mn-lt"/>
                <a:ea typeface="+mn-ea"/>
                <a:cs typeface="+mn-cs"/>
              </a:rPr>
              <a:t>. Designed to be concise,</a:t>
            </a:r>
            <a:r>
              <a:rPr lang="en-US" sz="1200" b="0" i="0" u="none" strike="noStrike" kern="1200" baseline="30000" dirty="0">
                <a:solidFill>
                  <a:schemeClr val="tx1"/>
                </a:solidFill>
                <a:effectLst/>
                <a:latin typeface="+mn-lt"/>
                <a:ea typeface="+mn-ea"/>
                <a:cs typeface="+mn-cs"/>
                <a:hlinkClick r:id="rId11"/>
              </a:rPr>
              <a:t>[10]</a:t>
            </a:r>
            <a:r>
              <a:rPr lang="en-US" sz="1200" b="0" i="0" kern="1200" dirty="0">
                <a:solidFill>
                  <a:schemeClr val="tx1"/>
                </a:solidFill>
                <a:effectLst/>
                <a:latin typeface="+mn-lt"/>
                <a:ea typeface="+mn-ea"/>
                <a:cs typeface="+mn-cs"/>
              </a:rPr>
              <a:t> many of Scala's design decisions aimed to address </a:t>
            </a:r>
            <a:r>
              <a:rPr lang="en-US" sz="1200" b="0" i="0" u="none" strike="noStrike" kern="1200" dirty="0">
                <a:solidFill>
                  <a:schemeClr val="tx1"/>
                </a:solidFill>
                <a:effectLst/>
                <a:latin typeface="+mn-lt"/>
                <a:ea typeface="+mn-ea"/>
                <a:cs typeface="+mn-cs"/>
                <a:hlinkClick r:id="rId12" tooltip="Criticism of Java"/>
              </a:rPr>
              <a:t>criticisms of Java</a:t>
            </a:r>
            <a:r>
              <a:rPr lang="en-US" sz="1200" b="0" i="0" kern="1200" dirty="0">
                <a:solidFill>
                  <a:schemeClr val="tx1"/>
                </a:solidFill>
                <a:effectLst/>
                <a:latin typeface="+mn-lt"/>
                <a:ea typeface="+mn-ea"/>
                <a:cs typeface="+mn-cs"/>
              </a:rPr>
              <a:t>.</a:t>
            </a:r>
            <a:r>
              <a:rPr lang="en-US" sz="1200" b="0" i="0" u="none" strike="noStrike" kern="1200" baseline="30000" dirty="0">
                <a:solidFill>
                  <a:schemeClr val="tx1"/>
                </a:solidFill>
                <a:effectLst/>
                <a:latin typeface="+mn-lt"/>
                <a:ea typeface="+mn-ea"/>
                <a:cs typeface="+mn-cs"/>
                <a:hlinkClick r:id="rId13"/>
              </a:rPr>
              <a:t>[8]</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Scala source code is intended to be compiled to </a:t>
            </a:r>
            <a:r>
              <a:rPr lang="en-US" sz="1200" b="0" i="0" u="none" strike="noStrike" kern="1200" dirty="0">
                <a:solidFill>
                  <a:schemeClr val="tx1"/>
                </a:solidFill>
                <a:effectLst/>
                <a:latin typeface="+mn-lt"/>
                <a:ea typeface="+mn-ea"/>
                <a:cs typeface="+mn-cs"/>
                <a:hlinkClick r:id="rId14" tooltip="Java bytecode"/>
              </a:rPr>
              <a:t>Java bytecode</a:t>
            </a:r>
            <a:r>
              <a:rPr lang="en-US" sz="1200" b="0" i="0" kern="1200" dirty="0">
                <a:solidFill>
                  <a:schemeClr val="tx1"/>
                </a:solidFill>
                <a:effectLst/>
                <a:latin typeface="+mn-lt"/>
                <a:ea typeface="+mn-ea"/>
                <a:cs typeface="+mn-cs"/>
              </a:rPr>
              <a:t>, so that the resulting executable code runs on a </a:t>
            </a:r>
            <a:r>
              <a:rPr lang="en-US" sz="1200" b="0" i="0" u="none" strike="noStrike" kern="1200" dirty="0">
                <a:solidFill>
                  <a:schemeClr val="tx1"/>
                </a:solidFill>
                <a:effectLst/>
                <a:latin typeface="+mn-lt"/>
                <a:ea typeface="+mn-ea"/>
                <a:cs typeface="+mn-cs"/>
                <a:hlinkClick r:id="rId15" tooltip="Java virtual machine"/>
              </a:rPr>
              <a:t>Java virtual machine</a:t>
            </a:r>
            <a:r>
              <a:rPr lang="en-US" sz="1200" b="0" i="0" kern="1200" dirty="0">
                <a:solidFill>
                  <a:schemeClr val="tx1"/>
                </a:solidFill>
                <a:effectLst/>
                <a:latin typeface="+mn-lt"/>
                <a:ea typeface="+mn-ea"/>
                <a:cs typeface="+mn-cs"/>
              </a:rPr>
              <a:t>. Scala provides </a:t>
            </a:r>
            <a:r>
              <a:rPr lang="en-US" sz="1200" b="0" i="0" u="none" strike="noStrike" kern="1200" dirty="0">
                <a:solidFill>
                  <a:schemeClr val="tx1"/>
                </a:solidFill>
                <a:effectLst/>
                <a:latin typeface="+mn-lt"/>
                <a:ea typeface="+mn-ea"/>
                <a:cs typeface="+mn-cs"/>
                <a:hlinkClick r:id="rId16" tooltip="Language interoperability"/>
              </a:rPr>
              <a:t>language interoperability</a:t>
            </a:r>
            <a:r>
              <a:rPr lang="en-US" sz="1200" b="0" i="0" kern="1200" dirty="0">
                <a:solidFill>
                  <a:schemeClr val="tx1"/>
                </a:solidFill>
                <a:effectLst/>
                <a:latin typeface="+mn-lt"/>
                <a:ea typeface="+mn-ea"/>
                <a:cs typeface="+mn-cs"/>
              </a:rPr>
              <a:t> with Java, so that libraries written in both languages may be referenced directly in Scala or Java code.</a:t>
            </a:r>
            <a:r>
              <a:rPr lang="en-US" sz="1200" b="0" i="0" u="none" strike="noStrike" kern="1200" baseline="30000" dirty="0">
                <a:solidFill>
                  <a:schemeClr val="tx1"/>
                </a:solidFill>
                <a:effectLst/>
                <a:latin typeface="+mn-lt"/>
                <a:ea typeface="+mn-ea"/>
                <a:cs typeface="+mn-cs"/>
                <a:hlinkClick r:id="rId17"/>
              </a:rPr>
              <a:t>[11]</a:t>
            </a:r>
            <a:r>
              <a:rPr lang="en-US" sz="1200" b="0" i="0" kern="1200" dirty="0">
                <a:solidFill>
                  <a:schemeClr val="tx1"/>
                </a:solidFill>
                <a:effectLst/>
                <a:latin typeface="+mn-lt"/>
                <a:ea typeface="+mn-ea"/>
                <a:cs typeface="+mn-cs"/>
              </a:rPr>
              <a:t> Like Java, Scala is </a:t>
            </a:r>
            <a:r>
              <a:rPr lang="en-US" sz="1200" b="0" i="0" u="none" strike="noStrike" kern="1200" dirty="0">
                <a:solidFill>
                  <a:schemeClr val="tx1"/>
                </a:solidFill>
                <a:effectLst/>
                <a:latin typeface="+mn-lt"/>
                <a:ea typeface="+mn-ea"/>
                <a:cs typeface="+mn-cs"/>
                <a:hlinkClick r:id="rId18" tooltip="Object-oriented programming"/>
              </a:rPr>
              <a:t>object-oriented</a:t>
            </a:r>
            <a:r>
              <a:rPr lang="en-US" sz="1200" b="0" i="0" kern="1200" dirty="0">
                <a:solidFill>
                  <a:schemeClr val="tx1"/>
                </a:solidFill>
                <a:effectLst/>
                <a:latin typeface="+mn-lt"/>
                <a:ea typeface="+mn-ea"/>
                <a:cs typeface="+mn-cs"/>
              </a:rPr>
              <a:t>, and uses a curly-brace syntax reminiscent of the </a:t>
            </a:r>
            <a:r>
              <a:rPr lang="en-US" sz="1200" b="0" i="0" u="none" strike="noStrike" kern="1200" dirty="0">
                <a:solidFill>
                  <a:schemeClr val="tx1"/>
                </a:solidFill>
                <a:effectLst/>
                <a:latin typeface="+mn-lt"/>
                <a:ea typeface="+mn-ea"/>
                <a:cs typeface="+mn-cs"/>
                <a:hlinkClick r:id="rId19" tooltip="C (programming language)"/>
              </a:rPr>
              <a:t>C programming language</a:t>
            </a:r>
            <a:r>
              <a:rPr lang="en-US" sz="1200" b="0" i="0" kern="1200" dirty="0">
                <a:solidFill>
                  <a:schemeClr val="tx1"/>
                </a:solidFill>
                <a:effectLst/>
                <a:latin typeface="+mn-lt"/>
                <a:ea typeface="+mn-ea"/>
                <a:cs typeface="+mn-cs"/>
              </a:rPr>
              <a:t>. Unlike Java, Scala has many features of </a:t>
            </a:r>
            <a:r>
              <a:rPr lang="en-US" sz="1200" b="0" i="0" u="none" strike="noStrike" kern="1200" dirty="0">
                <a:solidFill>
                  <a:schemeClr val="tx1"/>
                </a:solidFill>
                <a:effectLst/>
                <a:latin typeface="+mn-lt"/>
                <a:ea typeface="+mn-ea"/>
                <a:cs typeface="+mn-cs"/>
                <a:hlinkClick r:id="rId8" tooltip="Functional programming"/>
              </a:rPr>
              <a:t>functional programming</a:t>
            </a:r>
            <a:r>
              <a:rPr lang="en-US" sz="1200" b="0" i="0" kern="1200" dirty="0">
                <a:solidFill>
                  <a:schemeClr val="tx1"/>
                </a:solidFill>
                <a:effectLst/>
                <a:latin typeface="+mn-lt"/>
                <a:ea typeface="+mn-ea"/>
                <a:cs typeface="+mn-cs"/>
              </a:rPr>
              <a:t> languages like </a:t>
            </a:r>
            <a:r>
              <a:rPr lang="en-US" sz="1200" b="0" i="0" u="none" strike="noStrike" kern="1200" dirty="0">
                <a:solidFill>
                  <a:schemeClr val="tx1"/>
                </a:solidFill>
                <a:effectLst/>
                <a:latin typeface="+mn-lt"/>
                <a:ea typeface="+mn-ea"/>
                <a:cs typeface="+mn-cs"/>
                <a:hlinkClick r:id="rId20" tooltip="Scheme (programming language)"/>
              </a:rPr>
              <a:t>Scheme</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21" tooltip="Standard ML"/>
              </a:rPr>
              <a:t>Standard ML</a:t>
            </a:r>
            <a:r>
              <a:rPr lang="en-US" sz="1200" b="0" i="0"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hlinkClick r:id="rId22" tooltip="Haskell (programming language)"/>
              </a:rPr>
              <a:t>Haskell</a:t>
            </a:r>
            <a:r>
              <a:rPr lang="en-US" sz="1200" b="0" i="0" kern="1200" dirty="0">
                <a:solidFill>
                  <a:schemeClr val="tx1"/>
                </a:solidFill>
                <a:effectLst/>
                <a:latin typeface="+mn-lt"/>
                <a:ea typeface="+mn-ea"/>
                <a:cs typeface="+mn-cs"/>
              </a:rPr>
              <a:t>, including </a:t>
            </a:r>
            <a:r>
              <a:rPr lang="en-US" sz="1200" b="0" i="0" u="none" strike="noStrike" kern="1200" dirty="0">
                <a:solidFill>
                  <a:schemeClr val="tx1"/>
                </a:solidFill>
                <a:effectLst/>
                <a:latin typeface="+mn-lt"/>
                <a:ea typeface="+mn-ea"/>
                <a:cs typeface="+mn-cs"/>
                <a:hlinkClick r:id="rId23" tooltip="Currying"/>
              </a:rPr>
              <a:t>currying</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24" tooltip="Type inference"/>
              </a:rPr>
              <a:t>type inference</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25" tooltip="Immutability"/>
              </a:rPr>
              <a:t>immutability</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26" tooltip="Lazy evaluation"/>
              </a:rPr>
              <a:t>lazy evaluation</a:t>
            </a:r>
            <a:r>
              <a:rPr lang="en-US" sz="1200" b="0" i="0"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hlinkClick r:id="rId27" tooltip="Pattern matching"/>
              </a:rPr>
              <a:t>pattern matching</a:t>
            </a:r>
            <a:r>
              <a:rPr lang="en-US" sz="1200" b="0" i="0" kern="1200" dirty="0">
                <a:solidFill>
                  <a:schemeClr val="tx1"/>
                </a:solidFill>
                <a:effectLst/>
                <a:latin typeface="+mn-lt"/>
                <a:ea typeface="+mn-ea"/>
                <a:cs typeface="+mn-cs"/>
              </a:rPr>
              <a:t>. It also has an advanced type system supporting </a:t>
            </a:r>
            <a:r>
              <a:rPr lang="en-US" sz="1200" b="0" i="0" u="none" strike="noStrike" kern="1200" dirty="0">
                <a:solidFill>
                  <a:schemeClr val="tx1"/>
                </a:solidFill>
                <a:effectLst/>
                <a:latin typeface="+mn-lt"/>
                <a:ea typeface="+mn-ea"/>
                <a:cs typeface="+mn-cs"/>
                <a:hlinkClick r:id="rId28" tooltip="Algebraic data type"/>
              </a:rPr>
              <a:t>algebraic data types</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29" tooltip="Covariance and contravariance (computer science)"/>
              </a:rPr>
              <a:t>covariance and contravariance</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30" tooltip="Higher-order type operator"/>
              </a:rPr>
              <a:t>higher-order types</a:t>
            </a:r>
            <a:r>
              <a:rPr lang="en-US" sz="1200" b="0" i="0" kern="1200" dirty="0">
                <a:solidFill>
                  <a:schemeClr val="tx1"/>
                </a:solidFill>
                <a:effectLst/>
                <a:latin typeface="+mn-lt"/>
                <a:ea typeface="+mn-ea"/>
                <a:cs typeface="+mn-cs"/>
              </a:rPr>
              <a:t> (but not </a:t>
            </a:r>
            <a:r>
              <a:rPr lang="en-US" sz="1200" b="0" i="0" u="none" strike="noStrike" kern="1200" dirty="0">
                <a:solidFill>
                  <a:schemeClr val="tx1"/>
                </a:solidFill>
                <a:effectLst/>
                <a:latin typeface="+mn-lt"/>
                <a:ea typeface="+mn-ea"/>
                <a:cs typeface="+mn-cs"/>
                <a:hlinkClick r:id="rId31" tooltip="Parametric polymorphism"/>
              </a:rPr>
              <a:t>higher-rank types</a:t>
            </a:r>
            <a:r>
              <a:rPr lang="en-US" sz="1200" b="0" i="0"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hlinkClick r:id="rId32" tooltip="Anonymous type"/>
              </a:rPr>
              <a:t>anonymous types</a:t>
            </a:r>
            <a:r>
              <a:rPr lang="en-US" sz="1200" b="0" i="0" kern="1200" dirty="0">
                <a:solidFill>
                  <a:schemeClr val="tx1"/>
                </a:solidFill>
                <a:effectLst/>
                <a:latin typeface="+mn-lt"/>
                <a:ea typeface="+mn-ea"/>
                <a:cs typeface="+mn-cs"/>
              </a:rPr>
              <a:t>. Other features of Scala not present in Java include </a:t>
            </a:r>
            <a:r>
              <a:rPr lang="en-US" sz="1200" b="0" i="0" u="none" strike="noStrike" kern="1200" dirty="0">
                <a:solidFill>
                  <a:schemeClr val="tx1"/>
                </a:solidFill>
                <a:effectLst/>
                <a:latin typeface="+mn-lt"/>
                <a:ea typeface="+mn-ea"/>
                <a:cs typeface="+mn-cs"/>
                <a:hlinkClick r:id="rId33" tooltip="Operator overloading"/>
              </a:rPr>
              <a:t>operator overloading</a:t>
            </a:r>
            <a:r>
              <a:rPr lang="en-US" sz="1200" b="0" i="0" kern="1200" dirty="0">
                <a:solidFill>
                  <a:schemeClr val="tx1"/>
                </a:solidFill>
                <a:effectLst/>
                <a:latin typeface="+mn-lt"/>
                <a:ea typeface="+mn-ea"/>
                <a:cs typeface="+mn-cs"/>
              </a:rPr>
              <a:t>, optional parameters, </a:t>
            </a:r>
            <a:r>
              <a:rPr lang="en-US" sz="1200" b="0" i="0" u="none" strike="noStrike" kern="1200" dirty="0">
                <a:solidFill>
                  <a:schemeClr val="tx1"/>
                </a:solidFill>
                <a:effectLst/>
                <a:latin typeface="+mn-lt"/>
                <a:ea typeface="+mn-ea"/>
                <a:cs typeface="+mn-cs"/>
                <a:hlinkClick r:id="rId34" tooltip="Named parameter"/>
              </a:rPr>
              <a:t>named parameters</a:t>
            </a:r>
            <a:r>
              <a:rPr lang="en-US" sz="1200" b="0" i="0"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hlinkClick r:id="rId35" tooltip="Raw string"/>
              </a:rPr>
              <a:t>raw strings</a:t>
            </a:r>
            <a:r>
              <a:rPr lang="en-US" sz="1200" b="0" i="0" kern="1200" dirty="0">
                <a:solidFill>
                  <a:schemeClr val="tx1"/>
                </a:solidFill>
                <a:effectLst/>
                <a:latin typeface="+mn-lt"/>
                <a:ea typeface="+mn-ea"/>
                <a:cs typeface="+mn-cs"/>
              </a:rPr>
              <a:t>. Conversely, a feature of Java not in Scala is </a:t>
            </a:r>
            <a:r>
              <a:rPr lang="en-US" sz="1200" b="0" i="0" u="none" strike="noStrike" kern="1200" dirty="0">
                <a:solidFill>
                  <a:schemeClr val="tx1"/>
                </a:solidFill>
                <a:effectLst/>
                <a:latin typeface="+mn-lt"/>
                <a:ea typeface="+mn-ea"/>
                <a:cs typeface="+mn-cs"/>
                <a:hlinkClick r:id="rId36" tooltip="Checked exception"/>
              </a:rPr>
              <a:t>checked exceptions</a:t>
            </a:r>
            <a:r>
              <a:rPr lang="en-US" sz="1200" b="0" i="0" kern="1200" dirty="0">
                <a:solidFill>
                  <a:schemeClr val="tx1"/>
                </a:solidFill>
                <a:effectLst/>
                <a:latin typeface="+mn-lt"/>
                <a:ea typeface="+mn-ea"/>
                <a:cs typeface="+mn-cs"/>
              </a:rPr>
              <a:t>, which have proved controversial.</a:t>
            </a:r>
            <a:r>
              <a:rPr lang="en-US" sz="1200" b="0" i="0" u="none" strike="noStrike" kern="1200" baseline="30000" dirty="0">
                <a:solidFill>
                  <a:schemeClr val="tx1"/>
                </a:solidFill>
                <a:effectLst/>
                <a:latin typeface="+mn-lt"/>
                <a:ea typeface="+mn-ea"/>
                <a:cs typeface="+mn-cs"/>
                <a:hlinkClick r:id="rId37"/>
              </a:rPr>
              <a:t>[12]</a:t>
            </a:r>
            <a:endParaRPr lang="en-US" sz="1200" b="0" i="0" u="none" strike="noStrike" kern="1200" baseline="30000" dirty="0">
              <a:solidFill>
                <a:schemeClr val="tx1"/>
              </a:solidFill>
              <a:effectLst/>
              <a:latin typeface="+mn-lt"/>
              <a:ea typeface="+mn-ea"/>
              <a:cs typeface="+mn-cs"/>
            </a:endParaRPr>
          </a:p>
          <a:p>
            <a:endParaRPr lang="en-US" sz="1200" b="0" i="0" u="none" strike="noStrike" kern="1200" baseline="300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design of Scala started in 2001 at the </a:t>
            </a:r>
            <a:r>
              <a:rPr lang="en-US" sz="1200" b="0" i="0" u="none" strike="noStrike" kern="1200" dirty="0">
                <a:solidFill>
                  <a:schemeClr val="tx1"/>
                </a:solidFill>
                <a:effectLst/>
                <a:latin typeface="+mn-lt"/>
                <a:ea typeface="+mn-ea"/>
                <a:cs typeface="+mn-cs"/>
                <a:hlinkClick r:id="rId38" tooltip="École Polytechnique Fédérale de Lausanne"/>
              </a:rPr>
              <a:t>École Polytechnique Fédérale de Lausanne</a:t>
            </a:r>
            <a:r>
              <a:rPr lang="en-US" sz="1200" b="0" i="0" kern="1200" dirty="0">
                <a:solidFill>
                  <a:schemeClr val="tx1"/>
                </a:solidFill>
                <a:effectLst/>
                <a:latin typeface="+mn-lt"/>
                <a:ea typeface="+mn-ea"/>
                <a:cs typeface="+mn-cs"/>
              </a:rPr>
              <a:t> (EPFL) (in </a:t>
            </a:r>
            <a:r>
              <a:rPr lang="en-US" sz="1200" b="0" i="0" u="none" strike="noStrike" kern="1200" dirty="0">
                <a:solidFill>
                  <a:schemeClr val="tx1"/>
                </a:solidFill>
                <a:effectLst/>
                <a:latin typeface="+mn-lt"/>
                <a:ea typeface="+mn-ea"/>
                <a:cs typeface="+mn-cs"/>
                <a:hlinkClick r:id="rId39" tooltip="Lausanne"/>
              </a:rPr>
              <a:t>Lausanne</a:t>
            </a:r>
            <a:r>
              <a:rPr lang="en-US" sz="1200" b="0" i="0"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hlinkClick r:id="rId40" tooltip="Switzerland"/>
              </a:rPr>
              <a:t>Switzerland</a:t>
            </a:r>
            <a:r>
              <a:rPr lang="en-US" sz="1200" b="0" i="0" kern="1200" dirty="0">
                <a:solidFill>
                  <a:schemeClr val="tx1"/>
                </a:solidFill>
                <a:effectLst/>
                <a:latin typeface="+mn-lt"/>
                <a:ea typeface="+mn-ea"/>
                <a:cs typeface="+mn-cs"/>
              </a:rPr>
              <a:t>) by </a:t>
            </a:r>
            <a:r>
              <a:rPr lang="en-US" sz="1200" b="0" i="0" u="none" strike="noStrike" kern="1200" dirty="0">
                <a:solidFill>
                  <a:schemeClr val="tx1"/>
                </a:solidFill>
                <a:effectLst/>
                <a:latin typeface="+mn-lt"/>
                <a:ea typeface="+mn-ea"/>
                <a:cs typeface="+mn-cs"/>
                <a:hlinkClick r:id="rId41" tooltip="Martin Odersky"/>
              </a:rPr>
              <a:t>Martin Odersky</a:t>
            </a:r>
            <a:r>
              <a:rPr lang="en-US" sz="1200" b="0" i="0" kern="1200" dirty="0">
                <a:solidFill>
                  <a:schemeClr val="tx1"/>
                </a:solidFill>
                <a:effectLst/>
                <a:latin typeface="+mn-lt"/>
                <a:ea typeface="+mn-ea"/>
                <a:cs typeface="+mn-cs"/>
              </a:rPr>
              <a:t>. It followed on from work on Funnel, a programming language combining ideas from functional programming and </a:t>
            </a:r>
            <a:r>
              <a:rPr lang="en-US" sz="1200" b="0" i="0" u="none" strike="noStrike" kern="1200" dirty="0">
                <a:solidFill>
                  <a:schemeClr val="tx1"/>
                </a:solidFill>
                <a:effectLst/>
                <a:latin typeface="+mn-lt"/>
                <a:ea typeface="+mn-ea"/>
                <a:cs typeface="+mn-cs"/>
                <a:hlinkClick r:id="rId42" tooltip="Petri net"/>
              </a:rPr>
              <a:t>Petri nets</a:t>
            </a:r>
            <a:r>
              <a:rPr lang="en-US" sz="1200" b="0" i="0" kern="1200" dirty="0">
                <a:solidFill>
                  <a:schemeClr val="tx1"/>
                </a:solidFill>
                <a:effectLst/>
                <a:latin typeface="+mn-lt"/>
                <a:ea typeface="+mn-ea"/>
                <a:cs typeface="+mn-cs"/>
              </a:rPr>
              <a:t>.</a:t>
            </a:r>
            <a:r>
              <a:rPr lang="en-US" sz="1200" b="0" i="0" u="none" strike="noStrike" kern="1200" baseline="30000" dirty="0">
                <a:solidFill>
                  <a:schemeClr val="tx1"/>
                </a:solidFill>
                <a:effectLst/>
                <a:latin typeface="+mn-lt"/>
                <a:ea typeface="+mn-ea"/>
                <a:cs typeface="+mn-cs"/>
                <a:hlinkClick r:id="rId43"/>
              </a:rPr>
              <a:t>[14]</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Odersky</a:t>
            </a:r>
            <a:r>
              <a:rPr lang="en-US" sz="1200" b="0" i="0" kern="1200" dirty="0">
                <a:solidFill>
                  <a:schemeClr val="tx1"/>
                </a:solidFill>
                <a:effectLst/>
                <a:latin typeface="+mn-lt"/>
                <a:ea typeface="+mn-ea"/>
                <a:cs typeface="+mn-cs"/>
              </a:rPr>
              <a:t> formerly worked on </a:t>
            </a:r>
            <a:r>
              <a:rPr lang="en-US" sz="1200" b="0" i="0" u="none" strike="noStrike" kern="1200" dirty="0">
                <a:solidFill>
                  <a:schemeClr val="tx1"/>
                </a:solidFill>
                <a:effectLst/>
                <a:latin typeface="+mn-lt"/>
                <a:ea typeface="+mn-ea"/>
                <a:cs typeface="+mn-cs"/>
                <a:hlinkClick r:id="rId44" tooltip="Generic Java"/>
              </a:rPr>
              <a:t>Generic Java</a:t>
            </a:r>
            <a:r>
              <a:rPr lang="en-US" sz="1200" b="0" i="0" kern="1200" dirty="0">
                <a:solidFill>
                  <a:schemeClr val="tx1"/>
                </a:solidFill>
                <a:effectLst/>
                <a:latin typeface="+mn-lt"/>
                <a:ea typeface="+mn-ea"/>
                <a:cs typeface="+mn-cs"/>
              </a:rPr>
              <a:t>, and </a:t>
            </a:r>
            <a:r>
              <a:rPr lang="en-US" sz="1200" b="0" i="0" u="none" strike="noStrike" kern="1200" dirty="0">
                <a:solidFill>
                  <a:schemeClr val="tx1"/>
                </a:solidFill>
                <a:effectLst/>
                <a:latin typeface="+mn-lt"/>
                <a:ea typeface="+mn-ea"/>
                <a:cs typeface="+mn-cs"/>
                <a:hlinkClick r:id="rId45" tooltip="Javac"/>
              </a:rPr>
              <a:t>javac</a:t>
            </a:r>
            <a:r>
              <a:rPr lang="en-US" sz="1200" b="0" i="0" kern="1200" dirty="0">
                <a:solidFill>
                  <a:schemeClr val="tx1"/>
                </a:solidFill>
                <a:effectLst/>
                <a:latin typeface="+mn-lt"/>
                <a:ea typeface="+mn-ea"/>
                <a:cs typeface="+mn-cs"/>
              </a:rPr>
              <a:t>, Sun's Java compiler.</a:t>
            </a:r>
            <a:r>
              <a:rPr lang="en-US" sz="1200" b="0" i="0" u="none" strike="noStrike" kern="1200" baseline="30000" dirty="0">
                <a:solidFill>
                  <a:schemeClr val="tx1"/>
                </a:solidFill>
                <a:effectLst/>
                <a:latin typeface="+mn-lt"/>
                <a:ea typeface="+mn-ea"/>
                <a:cs typeface="+mn-cs"/>
                <a:hlinkClick r:id="rId43"/>
              </a:rPr>
              <a:t>[14]</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After an internal release in late 2003, Scala was released publicly in early 2004 on the </a:t>
            </a:r>
            <a:r>
              <a:rPr lang="en-US" sz="1200" b="0" i="0" u="none" strike="noStrike" kern="1200" dirty="0">
                <a:solidFill>
                  <a:schemeClr val="tx1"/>
                </a:solidFill>
                <a:effectLst/>
                <a:latin typeface="+mn-lt"/>
                <a:ea typeface="+mn-ea"/>
                <a:cs typeface="+mn-cs"/>
                <a:hlinkClick r:id="rId46" tooltip="Java (software platform)"/>
              </a:rPr>
              <a:t>Java platform</a:t>
            </a:r>
            <a:r>
              <a:rPr lang="en-US" sz="1200" b="0" i="0" kern="1200" dirty="0">
                <a:solidFill>
                  <a:schemeClr val="tx1"/>
                </a:solidFill>
                <a:effectLst/>
                <a:latin typeface="+mn-lt"/>
                <a:ea typeface="+mn-ea"/>
                <a:cs typeface="+mn-cs"/>
              </a:rPr>
              <a:t>,</a:t>
            </a:r>
            <a:r>
              <a:rPr lang="en-US" sz="1200" b="0" i="0" u="none" strike="noStrike" kern="1200" baseline="30000" dirty="0">
                <a:solidFill>
                  <a:schemeClr val="tx1"/>
                </a:solidFill>
                <a:effectLst/>
                <a:latin typeface="+mn-lt"/>
                <a:ea typeface="+mn-ea"/>
                <a:cs typeface="+mn-cs"/>
                <a:hlinkClick r:id="rId47"/>
              </a:rPr>
              <a:t>[15]</a:t>
            </a:r>
            <a:r>
              <a:rPr lang="en-US" sz="1200" b="0" i="0" u="none" strike="noStrike" kern="1200" baseline="30000" dirty="0">
                <a:solidFill>
                  <a:schemeClr val="tx1"/>
                </a:solidFill>
                <a:effectLst/>
                <a:latin typeface="+mn-lt"/>
                <a:ea typeface="+mn-ea"/>
                <a:cs typeface="+mn-cs"/>
                <a:hlinkClick r:id="rId13"/>
              </a:rPr>
              <a:t>[8]</a:t>
            </a:r>
            <a:r>
              <a:rPr lang="en-US" sz="1200" b="0" i="0" u="none" strike="noStrike" kern="1200" baseline="30000" dirty="0">
                <a:solidFill>
                  <a:schemeClr val="tx1"/>
                </a:solidFill>
                <a:effectLst/>
                <a:latin typeface="+mn-lt"/>
                <a:ea typeface="+mn-ea"/>
                <a:cs typeface="+mn-cs"/>
                <a:hlinkClick r:id="rId43"/>
              </a:rPr>
              <a:t>[14]</a:t>
            </a:r>
            <a:r>
              <a:rPr lang="en-US" sz="1200" b="0" i="0" u="none" strike="noStrike" kern="1200" baseline="30000" dirty="0">
                <a:solidFill>
                  <a:schemeClr val="tx1"/>
                </a:solidFill>
                <a:effectLst/>
                <a:latin typeface="+mn-lt"/>
                <a:ea typeface="+mn-ea"/>
                <a:cs typeface="+mn-cs"/>
                <a:hlinkClick r:id="rId48"/>
              </a:rPr>
              <a:t>[16]</a:t>
            </a:r>
            <a:r>
              <a:rPr lang="en-US" sz="1200" b="0" i="0" kern="1200" dirty="0">
                <a:solidFill>
                  <a:schemeClr val="tx1"/>
                </a:solidFill>
                <a:effectLst/>
                <a:latin typeface="+mn-lt"/>
                <a:ea typeface="+mn-ea"/>
                <a:cs typeface="+mn-cs"/>
              </a:rPr>
              <a:t> A second version (v2.0) followed in March 2006.</a:t>
            </a:r>
            <a:r>
              <a:rPr lang="en-US" sz="1200" b="0" i="0" u="none" strike="noStrike" kern="1200" baseline="30000" dirty="0">
                <a:solidFill>
                  <a:schemeClr val="tx1"/>
                </a:solidFill>
                <a:effectLst/>
                <a:latin typeface="+mn-lt"/>
                <a:ea typeface="+mn-ea"/>
                <a:cs typeface="+mn-cs"/>
                <a:hlinkClick r:id="rId13"/>
              </a:rPr>
              <a:t>[8]</a:t>
            </a:r>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Although Scala had extensive support for functional programming from its inception, Java remained a mostly object-oriented language until the inclusion of lambda expressions with </a:t>
            </a:r>
            <a:r>
              <a:rPr lang="en-US" sz="1200" b="0" i="0" u="none" strike="noStrike" kern="1200" dirty="0">
                <a:solidFill>
                  <a:schemeClr val="tx1"/>
                </a:solidFill>
                <a:effectLst/>
                <a:latin typeface="+mn-lt"/>
                <a:ea typeface="+mn-ea"/>
                <a:cs typeface="+mn-cs"/>
                <a:hlinkClick r:id="rId49" tooltip="Java 8"/>
              </a:rPr>
              <a:t>Java 8</a:t>
            </a:r>
            <a:r>
              <a:rPr lang="en-US" sz="1200" b="0" i="0" kern="1200" dirty="0">
                <a:solidFill>
                  <a:schemeClr val="tx1"/>
                </a:solidFill>
                <a:effectLst/>
                <a:latin typeface="+mn-lt"/>
                <a:ea typeface="+mn-ea"/>
                <a:cs typeface="+mn-cs"/>
              </a:rPr>
              <a:t> in 2014.</a:t>
            </a:r>
          </a:p>
          <a:p>
            <a:r>
              <a:rPr lang="en-US" sz="1200" b="0" i="0" kern="1200" dirty="0">
                <a:solidFill>
                  <a:schemeClr val="tx1"/>
                </a:solidFill>
                <a:effectLst/>
                <a:latin typeface="+mn-lt"/>
                <a:ea typeface="+mn-ea"/>
                <a:cs typeface="+mn-cs"/>
              </a:rPr>
              <a:t>On 17 January 2011, the Scala team won a five-year research grant of over €2.3 million from the </a:t>
            </a:r>
            <a:r>
              <a:rPr lang="en-US" sz="1200" b="0" i="0" u="none" strike="noStrike" kern="1200" dirty="0">
                <a:solidFill>
                  <a:schemeClr val="tx1"/>
                </a:solidFill>
                <a:effectLst/>
                <a:latin typeface="+mn-lt"/>
                <a:ea typeface="+mn-ea"/>
                <a:cs typeface="+mn-cs"/>
                <a:hlinkClick r:id="rId50" tooltip="European Research Council"/>
              </a:rPr>
              <a:t>European Research Council</a:t>
            </a:r>
            <a:r>
              <a:rPr lang="en-US" sz="1200" b="0" i="0" kern="1200" dirty="0">
                <a:solidFill>
                  <a:schemeClr val="tx1"/>
                </a:solidFill>
                <a:effectLst/>
                <a:latin typeface="+mn-lt"/>
                <a:ea typeface="+mn-ea"/>
                <a:cs typeface="+mn-cs"/>
              </a:rPr>
              <a:t>.</a:t>
            </a:r>
            <a:r>
              <a:rPr lang="en-US" sz="1200" b="0" i="0" u="none" strike="noStrike" kern="1200" baseline="30000" dirty="0">
                <a:solidFill>
                  <a:schemeClr val="tx1"/>
                </a:solidFill>
                <a:effectLst/>
                <a:latin typeface="+mn-lt"/>
                <a:ea typeface="+mn-ea"/>
                <a:cs typeface="+mn-cs"/>
                <a:hlinkClick r:id="rId51"/>
              </a:rPr>
              <a:t>[17]</a:t>
            </a:r>
            <a:r>
              <a:rPr lang="en-US" sz="1200" b="0" i="0" kern="1200" dirty="0">
                <a:solidFill>
                  <a:schemeClr val="tx1"/>
                </a:solidFill>
                <a:effectLst/>
                <a:latin typeface="+mn-lt"/>
                <a:ea typeface="+mn-ea"/>
                <a:cs typeface="+mn-cs"/>
              </a:rPr>
              <a:t> On 12 May 2011, </a:t>
            </a:r>
            <a:r>
              <a:rPr lang="en-US" sz="1200" b="0" i="0" kern="1200" dirty="0" err="1">
                <a:solidFill>
                  <a:schemeClr val="tx1"/>
                </a:solidFill>
                <a:effectLst/>
                <a:latin typeface="+mn-lt"/>
                <a:ea typeface="+mn-ea"/>
                <a:cs typeface="+mn-cs"/>
              </a:rPr>
              <a:t>Odersky</a:t>
            </a:r>
            <a:r>
              <a:rPr lang="en-US" sz="1200" b="0" i="0" kern="1200" dirty="0">
                <a:solidFill>
                  <a:schemeClr val="tx1"/>
                </a:solidFill>
                <a:effectLst/>
                <a:latin typeface="+mn-lt"/>
                <a:ea typeface="+mn-ea"/>
                <a:cs typeface="+mn-cs"/>
              </a:rPr>
              <a:t> and collaborators launched </a:t>
            </a:r>
            <a:r>
              <a:rPr lang="en-US" sz="1200" b="0" i="0" kern="1200" dirty="0" err="1">
                <a:solidFill>
                  <a:schemeClr val="tx1"/>
                </a:solidFill>
                <a:effectLst/>
                <a:latin typeface="+mn-lt"/>
                <a:ea typeface="+mn-ea"/>
                <a:cs typeface="+mn-cs"/>
              </a:rPr>
              <a:t>Typesafe</a:t>
            </a:r>
            <a:r>
              <a:rPr lang="en-US" sz="1200" b="0" i="0" kern="1200" dirty="0">
                <a:solidFill>
                  <a:schemeClr val="tx1"/>
                </a:solidFill>
                <a:effectLst/>
                <a:latin typeface="+mn-lt"/>
                <a:ea typeface="+mn-ea"/>
                <a:cs typeface="+mn-cs"/>
              </a:rPr>
              <a:t> Inc. (later renamed </a:t>
            </a:r>
            <a:r>
              <a:rPr lang="en-US" sz="1200" b="0" i="0" u="none" strike="noStrike" kern="1200" dirty="0">
                <a:solidFill>
                  <a:schemeClr val="tx1"/>
                </a:solidFill>
                <a:effectLst/>
                <a:latin typeface="+mn-lt"/>
                <a:ea typeface="+mn-ea"/>
                <a:cs typeface="+mn-cs"/>
                <a:hlinkClick r:id="rId52" tooltip="Lightbend Inc."/>
              </a:rPr>
              <a:t>Lightbend Inc.</a:t>
            </a:r>
            <a:r>
              <a:rPr lang="en-US" sz="1200" b="0" i="0" kern="1200" dirty="0">
                <a:solidFill>
                  <a:schemeClr val="tx1"/>
                </a:solidFill>
                <a:effectLst/>
                <a:latin typeface="+mn-lt"/>
                <a:ea typeface="+mn-ea"/>
                <a:cs typeface="+mn-cs"/>
              </a:rPr>
              <a:t>), a company to provide commercial support, training, and services for Scala. </a:t>
            </a:r>
            <a:r>
              <a:rPr lang="en-US" sz="1200" b="0" i="0" kern="1200" dirty="0" err="1">
                <a:solidFill>
                  <a:schemeClr val="tx1"/>
                </a:solidFill>
                <a:effectLst/>
                <a:latin typeface="+mn-lt"/>
                <a:ea typeface="+mn-ea"/>
                <a:cs typeface="+mn-cs"/>
              </a:rPr>
              <a:t>Typesafe</a:t>
            </a:r>
            <a:r>
              <a:rPr lang="en-US" sz="1200" b="0" i="0" kern="1200" dirty="0">
                <a:solidFill>
                  <a:schemeClr val="tx1"/>
                </a:solidFill>
                <a:effectLst/>
                <a:latin typeface="+mn-lt"/>
                <a:ea typeface="+mn-ea"/>
                <a:cs typeface="+mn-cs"/>
              </a:rPr>
              <a:t> received a $3 million investment in 2011 from </a:t>
            </a:r>
            <a:r>
              <a:rPr lang="en-US" sz="1200" b="0" i="0" u="none" strike="noStrike" kern="1200" dirty="0">
                <a:solidFill>
                  <a:schemeClr val="tx1"/>
                </a:solidFill>
                <a:effectLst/>
                <a:latin typeface="+mn-lt"/>
                <a:ea typeface="+mn-ea"/>
                <a:cs typeface="+mn-cs"/>
                <a:hlinkClick r:id="rId53" tooltip="Greylock Partners"/>
              </a:rPr>
              <a:t>Greylock Partners</a:t>
            </a:r>
            <a:r>
              <a:rPr lang="en-US" sz="1200" b="0" i="0" kern="1200" dirty="0">
                <a:solidFill>
                  <a:schemeClr val="tx1"/>
                </a:solidFill>
                <a:effectLst/>
                <a:latin typeface="+mn-lt"/>
                <a:ea typeface="+mn-ea"/>
                <a:cs typeface="+mn-cs"/>
              </a:rPr>
              <a:t>.</a:t>
            </a:r>
            <a:r>
              <a:rPr lang="en-US" sz="1200" b="0" i="0" u="none" strike="noStrike" kern="1200" baseline="30000" dirty="0">
                <a:solidFill>
                  <a:schemeClr val="tx1"/>
                </a:solidFill>
                <a:effectLst/>
                <a:latin typeface="+mn-lt"/>
                <a:ea typeface="+mn-ea"/>
                <a:cs typeface="+mn-cs"/>
                <a:hlinkClick r:id="rId54"/>
              </a:rPr>
              <a:t>[18]</a:t>
            </a:r>
            <a:r>
              <a:rPr lang="en-US" sz="1200" b="0" i="0" u="none" strike="noStrike" kern="1200" baseline="30000" dirty="0">
                <a:solidFill>
                  <a:schemeClr val="tx1"/>
                </a:solidFill>
                <a:effectLst/>
                <a:latin typeface="+mn-lt"/>
                <a:ea typeface="+mn-ea"/>
                <a:cs typeface="+mn-cs"/>
                <a:hlinkClick r:id="rId55"/>
              </a:rPr>
              <a:t>[19]</a:t>
            </a:r>
            <a:r>
              <a:rPr lang="en-US" sz="1200" b="0" i="0" u="none" strike="noStrike" kern="1200" baseline="30000" dirty="0">
                <a:solidFill>
                  <a:schemeClr val="tx1"/>
                </a:solidFill>
                <a:effectLst/>
                <a:latin typeface="+mn-lt"/>
                <a:ea typeface="+mn-ea"/>
                <a:cs typeface="+mn-cs"/>
                <a:hlinkClick r:id="rId56"/>
              </a:rPr>
              <a:t>[20]</a:t>
            </a:r>
            <a:r>
              <a:rPr lang="en-US" sz="1200" b="0" i="0" u="none" strike="noStrike" kern="1200" baseline="30000" dirty="0">
                <a:solidFill>
                  <a:schemeClr val="tx1"/>
                </a:solidFill>
                <a:effectLst/>
                <a:latin typeface="+mn-lt"/>
                <a:ea typeface="+mn-ea"/>
                <a:cs typeface="+mn-cs"/>
                <a:hlinkClick r:id="rId57"/>
              </a:rPr>
              <a:t>[21]</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99432D0-1F4E-8F4F-887C-04068225AD39}" type="slidenum">
              <a:rPr lang="en-US" smtClean="0"/>
              <a:t>14</a:t>
            </a:fld>
            <a:endParaRPr lang="en-US"/>
          </a:p>
        </p:txBody>
      </p:sp>
    </p:spTree>
    <p:extLst>
      <p:ext uri="{BB962C8B-B14F-4D97-AF65-F5344CB8AC3E}">
        <p14:creationId xmlns:p14="http://schemas.microsoft.com/office/powerpoint/2010/main" val="36088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5"/>
          </p:nvPr>
        </p:nvSpPr>
        <p:spPr/>
        <p:txBody>
          <a:bodyPr/>
          <a:lstStyle/>
          <a:p>
            <a:fld id="{199432D0-1F4E-8F4F-887C-04068225AD39}" type="slidenum">
              <a:rPr lang="en-US" smtClean="0"/>
              <a:t>16</a:t>
            </a:fld>
            <a:endParaRPr lang="en-US"/>
          </a:p>
        </p:txBody>
      </p:sp>
    </p:spTree>
    <p:extLst>
      <p:ext uri="{BB962C8B-B14F-4D97-AF65-F5344CB8AC3E}">
        <p14:creationId xmlns:p14="http://schemas.microsoft.com/office/powerpoint/2010/main" val="31536899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4" name="Title 13"/>
          <p:cNvSpPr>
            <a:spLocks noGrp="1"/>
          </p:cNvSpPr>
          <p:nvPr>
            <p:ph type="ctrTitle"/>
          </p:nvPr>
        </p:nvSpPr>
        <p:spPr>
          <a:xfrm>
            <a:off x="1432560" y="269923"/>
            <a:ext cx="7406640" cy="1104138"/>
          </a:xfrm>
        </p:spPr>
        <p:txBody>
          <a:bodyPr anchor="b"/>
          <a:lstStyle>
            <a:lvl1pPr algn="l">
              <a:defRPr/>
            </a:lvl1pPr>
            <a:extLst/>
          </a:lstStyle>
          <a:p>
            <a:r>
              <a:rPr kumimoji="0" lang="en-US"/>
              <a:t>Click to edit Master title style</a:t>
            </a:r>
          </a:p>
        </p:txBody>
      </p:sp>
      <p:sp>
        <p:nvSpPr>
          <p:cNvPr id="22" name="Subtitle 21"/>
          <p:cNvSpPr>
            <a:spLocks noGrp="1"/>
          </p:cNvSpPr>
          <p:nvPr>
            <p:ph type="subTitle" idx="1"/>
          </p:nvPr>
        </p:nvSpPr>
        <p:spPr>
          <a:xfrm>
            <a:off x="1432560" y="1387548"/>
            <a:ext cx="7406640" cy="1314450"/>
          </a:xfrm>
        </p:spPr>
        <p:txBody>
          <a:bodyPr tIns="0"/>
          <a:lstStyle>
            <a:lvl1pPr marL="27432" indent="0" algn="l">
              <a:buNone/>
              <a:defRPr sz="2600">
                <a:solidFill>
                  <a:schemeClr val="tx2">
                    <a:shade val="30000"/>
                    <a:satMod val="150000"/>
                  </a:schemeClr>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sp>
        <p:nvSpPr>
          <p:cNvPr id="7" name="Date Placeholder 6"/>
          <p:cNvSpPr>
            <a:spLocks noGrp="1"/>
          </p:cNvSpPr>
          <p:nvPr>
            <p:ph type="dt" sz="half" idx="10"/>
          </p:nvPr>
        </p:nvSpPr>
        <p:spPr/>
        <p:txBody>
          <a:bodyPr/>
          <a:lstStyle/>
          <a:p>
            <a:fld id="{54AB02A5-4FE5-49D9-9E24-09F23B90C450}" type="datetimeFigureOut">
              <a:rPr lang="en-US" smtClean="0"/>
              <a:t>10/24/18</a:t>
            </a:fld>
            <a:endParaRPr lang="en-US"/>
          </a:p>
        </p:txBody>
      </p:sp>
      <p:sp>
        <p:nvSpPr>
          <p:cNvPr id="20" name="Footer Placeholder 19"/>
          <p:cNvSpPr>
            <a:spLocks noGrp="1"/>
          </p:cNvSpPr>
          <p:nvPr>
            <p:ph type="ftr" sz="quarter" idx="11"/>
          </p:nvPr>
        </p:nvSpPr>
        <p:spPr/>
        <p:txBody>
          <a:bodyPr/>
          <a:lstStyle/>
          <a:p>
            <a:endParaRPr kumimoji="0" lang="en-US"/>
          </a:p>
        </p:txBody>
      </p:sp>
      <p:sp>
        <p:nvSpPr>
          <p:cNvPr id="10" name="Slide Number Placeholder 9"/>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4AB02A5-4FE5-49D9-9E24-09F23B90C450}" type="datetimeFigureOut">
              <a:rPr lang="en-US" smtClean="0"/>
              <a:t>10/24/18</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205980"/>
            <a:ext cx="1828800" cy="4388644"/>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143000" y="205980"/>
            <a:ext cx="5562600" cy="4388644"/>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4AB02A5-4FE5-49D9-9E24-09F23B90C450}" type="datetimeFigureOut">
              <a:rPr lang="en-US" smtClean="0"/>
              <a:t>10/24/18</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54AB02A5-4FE5-49D9-9E24-09F23B90C450}" type="datetimeFigureOut">
              <a:rPr lang="en-US" smtClean="0"/>
              <a:t>10/24/18</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2282890" y="-41"/>
            <a:ext cx="6858000" cy="5143541"/>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2578392" y="1950244"/>
            <a:ext cx="6400800" cy="1714500"/>
          </a:xfrm>
        </p:spPr>
        <p:txBody>
          <a:bodyPr anchor="t"/>
          <a:lstStyle>
            <a:lvl1pPr algn="l">
              <a:lnSpc>
                <a:spcPts val="4500"/>
              </a:lnSpc>
              <a:buNone/>
              <a:defRPr sz="4000" b="1" cap="all"/>
            </a:lvl1pPr>
            <a:extLst/>
          </a:lstStyle>
          <a:p>
            <a:r>
              <a:rPr kumimoji="0" lang="en-US"/>
              <a:t>Click to edit Master title style</a:t>
            </a:r>
          </a:p>
        </p:txBody>
      </p:sp>
      <p:sp>
        <p:nvSpPr>
          <p:cNvPr id="3" name="Text Placeholder 2"/>
          <p:cNvSpPr>
            <a:spLocks noGrp="1"/>
          </p:cNvSpPr>
          <p:nvPr>
            <p:ph type="body" idx="1"/>
          </p:nvPr>
        </p:nvSpPr>
        <p:spPr>
          <a:xfrm>
            <a:off x="2578392" y="800100"/>
            <a:ext cx="6400800" cy="1132284"/>
          </a:xfrm>
        </p:spPr>
        <p:txBody>
          <a:bodyPr anchor="b"/>
          <a:lstStyle>
            <a:lvl1pPr marL="18288" indent="0">
              <a:lnSpc>
                <a:spcPts val="2300"/>
              </a:lnSpc>
              <a:spcBef>
                <a:spcPts val="0"/>
              </a:spcBef>
              <a:buNone/>
              <a:defRPr sz="2000">
                <a:solidFill>
                  <a:schemeClr val="tx2">
                    <a:shade val="30000"/>
                    <a:satMod val="150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54AB02A5-4FE5-49D9-9E24-09F23B90C450}" type="datetimeFigureOut">
              <a:rPr lang="en-US" smtClean="0"/>
              <a:t>10/24/18</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6294C92D-0306-4E69-9CD3-20855E849650}" type="slidenum">
              <a:rPr kumimoji="0" lang="en-US" smtClean="0"/>
              <a:t>‹#›</a:t>
            </a:fld>
            <a:endParaRPr kumimoji="0" lang="en-US"/>
          </a:p>
        </p:txBody>
      </p:sp>
      <p:sp>
        <p:nvSpPr>
          <p:cNvPr id="10" name="Rectangle 9"/>
          <p:cNvSpPr/>
          <p:nvPr/>
        </p:nvSpPr>
        <p:spPr bwMode="invGray">
          <a:xfrm>
            <a:off x="2286000" y="0"/>
            <a:ext cx="76200" cy="5143541"/>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Oval 7"/>
          <p:cNvSpPr/>
          <p:nvPr/>
        </p:nvSpPr>
        <p:spPr>
          <a:xfrm>
            <a:off x="2172321" y="2110992"/>
            <a:ext cx="210312" cy="157734"/>
          </a:xfrm>
          <a:prstGeom prst="ellipse">
            <a:avLst/>
          </a:prstGeom>
          <a:gradFill rotWithShape="1">
            <a:gsLst>
              <a:gs pos="0">
                <a:schemeClr val="accent1">
                  <a:tint val="20000"/>
                  <a:satMod val="450000"/>
                  <a:alpha val="95000"/>
                </a:schemeClr>
              </a:gs>
              <a:gs pos="50000">
                <a:schemeClr val="accent1">
                  <a:tint val="38000"/>
                  <a:satMod val="250000"/>
                  <a:alpha val="90000"/>
                </a:schemeClr>
              </a:gs>
              <a:gs pos="95000">
                <a:schemeClr val="accent1">
                  <a:tint val="75000"/>
                  <a:satMod val="255000"/>
                  <a:alpha val="88000"/>
                </a:schemeClr>
              </a:gs>
              <a:gs pos="100000">
                <a:schemeClr val="accent1">
                  <a:tint val="100000"/>
                  <a:shade val="90000"/>
                  <a:satMod val="255000"/>
                  <a:alpha val="85000"/>
                </a:schemeClr>
              </a:gs>
            </a:gsLst>
            <a:path path="circle">
              <a:fillToRect l="25000" t="12500" r="75000" b="87500"/>
            </a:path>
          </a:gradFill>
          <a:ln w="2000" cap="rnd" cmpd="sng" algn="ctr">
            <a:solidFill>
              <a:schemeClr val="accent1">
                <a:shade val="90000"/>
                <a:satMod val="110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
        <p:nvSpPr>
          <p:cNvPr id="9" name="Oval 8"/>
          <p:cNvSpPr/>
          <p:nvPr/>
        </p:nvSpPr>
        <p:spPr>
          <a:xfrm>
            <a:off x="2408064" y="2059403"/>
            <a:ext cx="64008" cy="48006"/>
          </a:xfrm>
          <a:prstGeom prst="ellipse">
            <a:avLst/>
          </a:prstGeom>
          <a:noFill/>
          <a:ln w="12700" cap="rnd" cmpd="sng" algn="ctr">
            <a:solidFill>
              <a:schemeClr val="accent1">
                <a:shade val="75000"/>
                <a:alpha val="60000"/>
              </a:schemeClr>
            </a:solidFill>
            <a:prstDash val="solid"/>
          </a:ln>
          <a:effectLst/>
        </p:spPr>
        <p:style>
          <a:lnRef idx="1">
            <a:schemeClr val="accent1"/>
          </a:lnRef>
          <a:fillRef idx="2">
            <a:schemeClr val="accent1"/>
          </a:fillRef>
          <a:effectRef idx="1">
            <a:schemeClr val="accent1"/>
          </a:effectRef>
          <a:fontRef idx="minor">
            <a:schemeClr val="dk1"/>
          </a:fontRef>
        </p:style>
        <p:txBody>
          <a:bodyPr anchor="ctr"/>
          <a:lstStyle/>
          <a:p>
            <a:pPr algn="ctr" eaLnBrk="1" latinLnBrk="0" hangingPunct="1"/>
            <a:endParaRPr kumimoji="0"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35608" y="205740"/>
            <a:ext cx="7498080" cy="857250"/>
          </a:xfrm>
        </p:spPr>
        <p:txBody>
          <a:bodyPr/>
          <a:lstStyle/>
          <a:p>
            <a:r>
              <a:rPr kumimoji="0" lang="en-US"/>
              <a:t>Click to edit Master title style</a:t>
            </a:r>
          </a:p>
        </p:txBody>
      </p:sp>
      <p:sp>
        <p:nvSpPr>
          <p:cNvPr id="3" name="Content Placeholder 2"/>
          <p:cNvSpPr>
            <a:spLocks noGrp="1"/>
          </p:cNvSpPr>
          <p:nvPr>
            <p:ph sz="half" idx="1"/>
          </p:nvPr>
        </p:nvSpPr>
        <p:spPr>
          <a:xfrm>
            <a:off x="1435608" y="1143000"/>
            <a:ext cx="3657600" cy="34975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5276088" y="1143000"/>
            <a:ext cx="3657600" cy="3497580"/>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54AB02A5-4FE5-49D9-9E24-09F23B90C450}" type="datetimeFigureOut">
              <a:rPr lang="en-US" smtClean="0"/>
              <a:t>10/24/18</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3870252"/>
            <a:ext cx="8229600" cy="857250"/>
          </a:xfrm>
        </p:spPr>
        <p:txBody>
          <a:bodyPr anchor="ctr"/>
          <a:lstStyle>
            <a:lvl1pPr algn="ctr">
              <a:defRPr sz="4500" b="1" cap="none" baseline="0"/>
            </a:lvl1pPr>
            <a:extLst/>
          </a:lstStyle>
          <a:p>
            <a:r>
              <a:rPr kumimoji="0" lang="en-US"/>
              <a:t>Click to edit Master title style</a:t>
            </a:r>
          </a:p>
        </p:txBody>
      </p:sp>
      <p:sp>
        <p:nvSpPr>
          <p:cNvPr id="3" name="Text Placeholder 2"/>
          <p:cNvSpPr>
            <a:spLocks noGrp="1"/>
          </p:cNvSpPr>
          <p:nvPr>
            <p:ph type="body" idx="1"/>
          </p:nvPr>
        </p:nvSpPr>
        <p:spPr>
          <a:xfrm>
            <a:off x="457200" y="246209"/>
            <a:ext cx="4023360" cy="48006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63440" y="246209"/>
            <a:ext cx="4023360" cy="480060"/>
          </a:xfrm>
          <a:solidFill>
            <a:schemeClr val="bg1"/>
          </a:solidFill>
          <a:ln w="10795">
            <a:solidFill>
              <a:schemeClr val="bg1"/>
            </a:solidFill>
            <a:miter lim="800000"/>
          </a:ln>
        </p:spPr>
        <p:txBody>
          <a:bodyPr anchor="ctr"/>
          <a:lstStyle>
            <a:lvl1pPr marL="64008" indent="0" algn="l">
              <a:lnSpc>
                <a:spcPct val="100000"/>
              </a:lnSpc>
              <a:spcBef>
                <a:spcPts val="100"/>
              </a:spcBef>
              <a:buNone/>
              <a:defRPr sz="1900" b="0">
                <a:solidFill>
                  <a:schemeClr val="tx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727002"/>
            <a:ext cx="4023360" cy="30861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63440" y="727002"/>
            <a:ext cx="4023360" cy="3086100"/>
          </a:xfrm>
          <a:ln w="10795">
            <a:solidFill>
              <a:schemeClr val="bg1"/>
            </a:solidFill>
            <a:prstDash val="dash"/>
            <a:miter lim="800000"/>
          </a:ln>
        </p:spPr>
        <p:txBody>
          <a:bodyPr/>
          <a:lstStyle>
            <a:lvl1pPr marL="393192" indent="-274320">
              <a:lnSpc>
                <a:spcPct val="100000"/>
              </a:lnSpc>
              <a:spcBef>
                <a:spcPts val="700"/>
              </a:spcBef>
              <a:defRPr sz="2400"/>
            </a:lvl1pPr>
            <a:lvl2pPr>
              <a:lnSpc>
                <a:spcPct val="100000"/>
              </a:lnSpc>
              <a:spcBef>
                <a:spcPts val="700"/>
              </a:spcBef>
              <a:defRPr sz="2000"/>
            </a:lvl2pPr>
            <a:lvl3pPr>
              <a:lnSpc>
                <a:spcPct val="100000"/>
              </a:lnSpc>
              <a:spcBef>
                <a:spcPts val="700"/>
              </a:spcBef>
              <a:defRPr sz="1800"/>
            </a:lvl3pPr>
            <a:lvl4pPr>
              <a:lnSpc>
                <a:spcPct val="100000"/>
              </a:lnSpc>
              <a:spcBef>
                <a:spcPts val="700"/>
              </a:spcBef>
              <a:defRPr sz="1600"/>
            </a:lvl4pPr>
            <a:lvl5pPr>
              <a:lnSpc>
                <a:spcPct val="100000"/>
              </a:lnSpc>
              <a:spcBef>
                <a:spcPts val="700"/>
              </a:spcBef>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54AB02A5-4FE5-49D9-9E24-09F23B90C450}" type="datetimeFigureOut">
              <a:rPr lang="en-US" smtClean="0"/>
              <a:t>10/24/18</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35608" y="205740"/>
            <a:ext cx="7498080" cy="857250"/>
          </a:xfrm>
        </p:spPr>
        <p:txBody>
          <a:bodyPr anchor="ctr"/>
          <a:lstStyle/>
          <a:p>
            <a:r>
              <a:rPr kumimoji="0" lang="en-US"/>
              <a:t>Click to edit Master title style</a:t>
            </a:r>
          </a:p>
        </p:txBody>
      </p:sp>
      <p:sp>
        <p:nvSpPr>
          <p:cNvPr id="3" name="Date Placeholder 2"/>
          <p:cNvSpPr>
            <a:spLocks noGrp="1"/>
          </p:cNvSpPr>
          <p:nvPr>
            <p:ph type="dt" sz="half" idx="10"/>
          </p:nvPr>
        </p:nvSpPr>
        <p:spPr/>
        <p:txBody>
          <a:bodyPr/>
          <a:lstStyle/>
          <a:p>
            <a:fld id="{54AB02A5-4FE5-49D9-9E24-09F23B90C450}" type="datetimeFigureOut">
              <a:rPr lang="en-US" smtClean="0"/>
              <a:t>10/24/18</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014984" y="0"/>
            <a:ext cx="8129016" cy="5143500"/>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Date Placeholder 1"/>
          <p:cNvSpPr>
            <a:spLocks noGrp="1"/>
          </p:cNvSpPr>
          <p:nvPr>
            <p:ph type="dt" sz="half" idx="10"/>
          </p:nvPr>
        </p:nvSpPr>
        <p:spPr/>
        <p:txBody>
          <a:bodyPr/>
          <a:lstStyle/>
          <a:p>
            <a:fld id="{54AB02A5-4FE5-49D9-9E24-09F23B90C450}" type="datetimeFigureOut">
              <a:rPr lang="en-US" smtClean="0"/>
              <a:t>10/24/18</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6294C92D-0306-4E69-9CD3-20855E849650}" type="slidenum">
              <a:rPr kumimoji="0" lang="en-US" smtClean="0"/>
              <a:t>‹#›</a:t>
            </a:fld>
            <a:endParaRPr kumimoji="0" lang="en-US"/>
          </a:p>
        </p:txBody>
      </p:sp>
      <p:sp>
        <p:nvSpPr>
          <p:cNvPr id="6" name="Rectangle 5"/>
          <p:cNvSpPr/>
          <p:nvPr/>
        </p:nvSpPr>
        <p:spPr bwMode="invGray">
          <a:xfrm>
            <a:off x="1014984" y="-41"/>
            <a:ext cx="73152" cy="5143541"/>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62583"/>
            <a:ext cx="3810000" cy="871538"/>
          </a:xfrm>
          <a:ln>
            <a:noFill/>
          </a:ln>
        </p:spPr>
        <p:txBody>
          <a:bodyPr anchor="b"/>
          <a:lstStyle>
            <a:lvl1pPr algn="l">
              <a:lnSpc>
                <a:spcPts val="2000"/>
              </a:lnSpc>
              <a:buNone/>
              <a:defRPr sz="2200" b="1" cap="all" baseline="0"/>
            </a:lvl1pPr>
            <a:extLst/>
          </a:lstStyle>
          <a:p>
            <a:r>
              <a:rPr kumimoji="0" lang="en-US"/>
              <a:t>Click to edit Master title style</a:t>
            </a:r>
          </a:p>
        </p:txBody>
      </p:sp>
      <p:sp>
        <p:nvSpPr>
          <p:cNvPr id="3" name="Text Placeholder 2"/>
          <p:cNvSpPr>
            <a:spLocks noGrp="1"/>
          </p:cNvSpPr>
          <p:nvPr>
            <p:ph type="body" idx="2"/>
          </p:nvPr>
        </p:nvSpPr>
        <p:spPr>
          <a:xfrm>
            <a:off x="457200" y="1055223"/>
            <a:ext cx="3810000" cy="523875"/>
          </a:xfrm>
        </p:spPr>
        <p:txBody>
          <a:bodyPr/>
          <a:lstStyle>
            <a:lvl1pPr marL="45720" indent="0">
              <a:lnSpc>
                <a:spcPct val="100000"/>
              </a:lnSpc>
              <a:spcBef>
                <a:spcPts val="0"/>
              </a:spcBef>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457200" y="1600201"/>
            <a:ext cx="8153400" cy="2994422"/>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54AB02A5-4FE5-49D9-9E24-09F23B90C450}" type="datetimeFigureOut">
              <a:rPr lang="en-US" smtClean="0"/>
              <a:t>10/24/18</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294C92D-0306-4E69-9CD3-20855E849650}" type="slidenum">
              <a:rPr kumimoji="0" lang="en-US" smtClean="0"/>
              <a:t>‹#›</a:t>
            </a:fld>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86896" y="800100"/>
            <a:ext cx="2743200" cy="1485900"/>
          </a:xfrm>
        </p:spPr>
        <p:txBody>
          <a:bodyPr anchor="b">
            <a:noAutofit/>
          </a:bodyPr>
          <a:lstStyle>
            <a:lvl1pPr algn="l">
              <a:buNone/>
              <a:defRPr sz="2100" b="1">
                <a:effectLst/>
              </a:defRPr>
            </a:lvl1pPr>
            <a:extLst/>
          </a:lstStyle>
          <a:p>
            <a:r>
              <a:rPr kumimoji="0" lang="en-US"/>
              <a:t>Click to edit Master title style</a:t>
            </a:r>
          </a:p>
        </p:txBody>
      </p:sp>
      <p:sp>
        <p:nvSpPr>
          <p:cNvPr id="5" name="Date Placeholder 4"/>
          <p:cNvSpPr>
            <a:spLocks noGrp="1"/>
          </p:cNvSpPr>
          <p:nvPr>
            <p:ph type="dt" sz="half" idx="10"/>
          </p:nvPr>
        </p:nvSpPr>
        <p:spPr/>
        <p:txBody>
          <a:bodyPr/>
          <a:lstStyle/>
          <a:p>
            <a:fld id="{54AB02A5-4FE5-49D9-9E24-09F23B90C450}" type="datetimeFigureOut">
              <a:rPr lang="en-US" smtClean="0"/>
              <a:t>10/24/18</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6294C92D-0306-4E69-9CD3-20855E849650}" type="slidenum">
              <a:rPr kumimoji="0" lang="en-US" smtClean="0"/>
              <a:t>‹#›</a:t>
            </a:fld>
            <a:endParaRPr kumimoji="0" lang="en-US"/>
          </a:p>
        </p:txBody>
      </p:sp>
      <p:sp>
        <p:nvSpPr>
          <p:cNvPr id="8" name="Rectangle 7"/>
          <p:cNvSpPr/>
          <p:nvPr/>
        </p:nvSpPr>
        <p:spPr>
          <a:xfrm>
            <a:off x="762000" y="800100"/>
            <a:ext cx="4572000" cy="3429000"/>
          </a:xfrm>
          <a:prstGeom prst="rect">
            <a:avLst/>
          </a:prstGeom>
          <a:solidFill>
            <a:srgbClr val="FFFFFF"/>
          </a:solidFill>
          <a:ln w="88900" cap="sq">
            <a:solidFill>
              <a:srgbClr val="FFFFFF"/>
            </a:solidFill>
            <a:miter lim="800000"/>
          </a:ln>
          <a:effectLst>
            <a:outerShdw blurRad="55500" dist="18500" dir="5400000" algn="tl" rotWithShape="0">
              <a:srgbClr val="000000">
                <a:alpha val="35000"/>
              </a:srgbClr>
            </a:outerShdw>
          </a:effectLst>
          <a:scene3d>
            <a:camera prst="orthographicFront"/>
            <a:lightRig rig="twoPt" dir="t">
              <a:rot lat="0" lon="0" rev="7200000"/>
            </a:lightRig>
          </a:scene3d>
          <a:sp3d contourW="635">
            <a:bevelT w="25400" h="19050"/>
            <a:contourClr>
              <a:srgbClr val="969696"/>
            </a:contourClr>
          </a:sp3d>
        </p:spPr>
        <p:txBody>
          <a:bodyPr lIns="91440" tIns="274320" rtlCol="0" anchor="t">
            <a:normAutofit/>
          </a:bodyPr>
          <a:lstStyle/>
          <a:p>
            <a:pPr marL="0" indent="-283464" algn="l" rtl="0" eaLnBrk="1" latinLnBrk="0" hangingPunct="1">
              <a:lnSpc>
                <a:spcPts val="3000"/>
              </a:lnSpc>
              <a:spcBef>
                <a:spcPts val="600"/>
              </a:spcBef>
              <a:buClr>
                <a:schemeClr val="accent1"/>
              </a:buClr>
              <a:buSzPct val="80000"/>
              <a:buFont typeface="Wingdings 2"/>
              <a:buNone/>
            </a:pPr>
            <a:endParaRPr kumimoji="0" lang="en-US" sz="3200" kern="1200">
              <a:solidFill>
                <a:schemeClr val="tx1"/>
              </a:solidFill>
              <a:latin typeface="+mn-lt"/>
              <a:ea typeface="+mn-ea"/>
              <a:cs typeface="+mn-cs"/>
            </a:endParaRPr>
          </a:p>
        </p:txBody>
      </p:sp>
      <p:sp>
        <p:nvSpPr>
          <p:cNvPr id="3" name="Picture Placeholder 2"/>
          <p:cNvSpPr>
            <a:spLocks noGrp="1"/>
          </p:cNvSpPr>
          <p:nvPr>
            <p:ph type="pic" idx="1"/>
          </p:nvPr>
        </p:nvSpPr>
        <p:spPr>
          <a:xfrm>
            <a:off x="838200" y="857253"/>
            <a:ext cx="4419600" cy="2635898"/>
          </a:xfrm>
          <a:prstGeom prst="roundRect">
            <a:avLst>
              <a:gd name="adj" fmla="val 783"/>
            </a:avLst>
          </a:prstGeom>
          <a:solidFill>
            <a:schemeClr val="bg2"/>
          </a:solidFill>
          <a:ln w="127000">
            <a:noFill/>
            <a:miter lim="800000"/>
          </a:ln>
          <a:effectLst/>
        </p:spPr>
        <p:txBody>
          <a:bodyPr lIns="91440" tIns="274320" anchor="t"/>
          <a:lstStyle>
            <a:lvl1pPr indent="0">
              <a:buNone/>
              <a:defRPr sz="3200"/>
            </a:lvl1pPr>
            <a:extLst/>
          </a:lstStyle>
          <a:p>
            <a:pPr marL="0" algn="l" eaLnBrk="1" latinLnBrk="0" hangingPunct="1"/>
            <a:r>
              <a:rPr kumimoji="0" lang="en-US"/>
              <a:t>Click icon to add picture</a:t>
            </a:r>
            <a:endParaRPr kumimoji="0" lang="en-US" dirty="0"/>
          </a:p>
        </p:txBody>
      </p:sp>
      <p:sp>
        <p:nvSpPr>
          <p:cNvPr id="9" name="Flowchart: Process 8"/>
          <p:cNvSpPr/>
          <p:nvPr/>
        </p:nvSpPr>
        <p:spPr>
          <a:xfrm rot="19468671">
            <a:off x="396725" y="715756"/>
            <a:ext cx="685800" cy="153233"/>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shade val="90000"/>
                <a:satMod val="200000"/>
                <a:alpha val="4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Flowchart: Process 9"/>
          <p:cNvSpPr/>
          <p:nvPr/>
        </p:nvSpPr>
        <p:spPr>
          <a:xfrm rot="2103354" flipH="1">
            <a:off x="5003667" y="702589"/>
            <a:ext cx="649224" cy="153233"/>
          </a:xfrm>
          <a:prstGeom prst="flowChartProcess">
            <a:avLst/>
          </a:prstGeom>
          <a:solidFill>
            <a:srgbClr val="FBFBFB">
              <a:alpha val="45098"/>
            </a:srgbClr>
          </a:solidFill>
          <a:ln w="6350" cap="rnd" cmpd="sng" algn="ctr">
            <a:solidFill>
              <a:srgbClr val="FFFFFF">
                <a:alpha val="100000"/>
              </a:srgbClr>
            </a:solidFill>
            <a:prstDash val="solid"/>
          </a:ln>
          <a:effectLst>
            <a:outerShdw blurRad="25400" dist="25400" dir="3300000" sx="96000" sy="96000" algn="tl" rotWithShape="0">
              <a:schemeClr val="bg2">
                <a:alpha val="20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 name="Text Placeholder 3"/>
          <p:cNvSpPr>
            <a:spLocks noGrp="1"/>
          </p:cNvSpPr>
          <p:nvPr>
            <p:ph type="body" sz="half" idx="2"/>
          </p:nvPr>
        </p:nvSpPr>
        <p:spPr>
          <a:xfrm>
            <a:off x="838200" y="3600450"/>
            <a:ext cx="4419600" cy="571500"/>
          </a:xfrm>
        </p:spPr>
        <p:txBody>
          <a:bodyPr anchor="ctr"/>
          <a:lstStyle>
            <a:lvl1pPr marL="0" indent="0" algn="l">
              <a:lnSpc>
                <a:spcPts val="1600"/>
              </a:lnSpc>
              <a:spcBef>
                <a:spcPts val="0"/>
              </a:spcBef>
              <a:buNone/>
              <a:defRPr sz="1400">
                <a:solidFill>
                  <a:srgbClr val="777777"/>
                </a:solidFill>
              </a:defRPr>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2" name="Rectangle 11"/>
          <p:cNvSpPr/>
          <p:nvPr/>
        </p:nvSpPr>
        <p:spPr>
          <a:xfrm>
            <a:off x="1012874" y="-41"/>
            <a:ext cx="8131127" cy="5143541"/>
          </a:xfrm>
          <a:prstGeom prst="rect">
            <a:avLst/>
          </a:prstGeom>
          <a:solidFill>
            <a:schemeClr val="bg1"/>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5" name="Title Placeholder 4"/>
          <p:cNvSpPr>
            <a:spLocks noGrp="1"/>
          </p:cNvSpPr>
          <p:nvPr>
            <p:ph type="title"/>
          </p:nvPr>
        </p:nvSpPr>
        <p:spPr>
          <a:xfrm>
            <a:off x="1435608" y="205979"/>
            <a:ext cx="7498080" cy="857250"/>
          </a:xfrm>
          <a:prstGeom prst="rect">
            <a:avLst/>
          </a:prstGeom>
        </p:spPr>
        <p:txBody>
          <a:bodyPr anchor="ctr">
            <a:normAutofit/>
          </a:bodyPr>
          <a:lstStyle/>
          <a:p>
            <a:r>
              <a:rPr kumimoji="0" lang="en-US"/>
              <a:t>Click to edit Master title style</a:t>
            </a:r>
          </a:p>
        </p:txBody>
      </p:sp>
      <p:sp>
        <p:nvSpPr>
          <p:cNvPr id="9" name="Text Placeholder 8"/>
          <p:cNvSpPr>
            <a:spLocks noGrp="1"/>
          </p:cNvSpPr>
          <p:nvPr>
            <p:ph type="body" idx="1"/>
          </p:nvPr>
        </p:nvSpPr>
        <p:spPr>
          <a:xfrm>
            <a:off x="1435608" y="1085850"/>
            <a:ext cx="7498080" cy="3600450"/>
          </a:xfrm>
          <a:prstGeom prst="rect">
            <a:avLst/>
          </a:prstGeom>
        </p:spPr>
        <p:txBody>
          <a:bodyPr>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24" name="Date Placeholder 23"/>
          <p:cNvSpPr>
            <a:spLocks noGrp="1"/>
          </p:cNvSpPr>
          <p:nvPr>
            <p:ph type="dt" sz="half" idx="2"/>
          </p:nvPr>
        </p:nvSpPr>
        <p:spPr>
          <a:xfrm>
            <a:off x="3581400" y="4729162"/>
            <a:ext cx="2133600" cy="357188"/>
          </a:xfrm>
          <a:prstGeom prst="rect">
            <a:avLst/>
          </a:prstGeom>
        </p:spPr>
        <p:txBody>
          <a:bodyPr anchor="b"/>
          <a:lstStyle>
            <a:lvl1pPr algn="r" eaLnBrk="1" latinLnBrk="0" hangingPunct="1">
              <a:defRPr kumimoji="0" sz="1200">
                <a:solidFill>
                  <a:schemeClr val="bg2">
                    <a:shade val="50000"/>
                    <a:satMod val="200000"/>
                  </a:schemeClr>
                </a:solidFill>
              </a:defRPr>
            </a:lvl1pPr>
            <a:extLst/>
          </a:lstStyle>
          <a:p>
            <a:pPr algn="r" eaLnBrk="1" latinLnBrk="0" hangingPunct="1"/>
            <a:fld id="{54AB02A5-4FE5-49D9-9E24-09F23B90C450}" type="datetimeFigureOut">
              <a:rPr lang="en-US" smtClean="0"/>
              <a:t>10/24/18</a:t>
            </a:fld>
            <a:endParaRPr lang="en-US" sz="1200" dirty="0">
              <a:solidFill>
                <a:schemeClr val="bg2">
                  <a:shade val="50000"/>
                </a:schemeClr>
              </a:solidFill>
            </a:endParaRPr>
          </a:p>
        </p:txBody>
      </p:sp>
      <p:sp>
        <p:nvSpPr>
          <p:cNvPr id="10" name="Footer Placeholder 9"/>
          <p:cNvSpPr>
            <a:spLocks noGrp="1"/>
          </p:cNvSpPr>
          <p:nvPr>
            <p:ph type="ftr" sz="quarter" idx="3"/>
          </p:nvPr>
        </p:nvSpPr>
        <p:spPr>
          <a:xfrm>
            <a:off x="5715000" y="4729162"/>
            <a:ext cx="2895600" cy="357188"/>
          </a:xfrm>
          <a:prstGeom prst="rect">
            <a:avLst/>
          </a:prstGeom>
        </p:spPr>
        <p:txBody>
          <a:bodyPr anchor="b"/>
          <a:lstStyle>
            <a:lvl1pPr eaLnBrk="1" latinLnBrk="0" hangingPunct="1">
              <a:defRPr kumimoji="0" sz="1200">
                <a:solidFill>
                  <a:schemeClr val="bg2">
                    <a:shade val="50000"/>
                    <a:satMod val="200000"/>
                  </a:schemeClr>
                </a:solidFill>
                <a:effectLst/>
              </a:defRPr>
            </a:lvl1pPr>
            <a:extLst/>
          </a:lstStyle>
          <a:p>
            <a:endParaRPr kumimoji="0" lang="en-US" sz="1200">
              <a:solidFill>
                <a:schemeClr val="bg2">
                  <a:shade val="50000"/>
                </a:schemeClr>
              </a:solidFill>
              <a:effectLst/>
            </a:endParaRPr>
          </a:p>
        </p:txBody>
      </p:sp>
      <p:sp>
        <p:nvSpPr>
          <p:cNvPr id="22" name="Slide Number Placeholder 21"/>
          <p:cNvSpPr>
            <a:spLocks noGrp="1"/>
          </p:cNvSpPr>
          <p:nvPr>
            <p:ph type="sldNum" sz="quarter" idx="4"/>
          </p:nvPr>
        </p:nvSpPr>
        <p:spPr>
          <a:xfrm>
            <a:off x="8613648" y="4729162"/>
            <a:ext cx="457200" cy="357188"/>
          </a:xfrm>
          <a:prstGeom prst="rect">
            <a:avLst/>
          </a:prstGeom>
        </p:spPr>
        <p:txBody>
          <a:bodyPr anchor="b"/>
          <a:lstStyle>
            <a:lvl1pPr algn="ctr" eaLnBrk="1" latinLnBrk="0" hangingPunct="1">
              <a:defRPr kumimoji="0" sz="1200">
                <a:solidFill>
                  <a:schemeClr val="bg2">
                    <a:shade val="50000"/>
                    <a:satMod val="200000"/>
                  </a:schemeClr>
                </a:solidFill>
                <a:effectLst/>
              </a:defRPr>
            </a:lvl1pPr>
            <a:extLst/>
          </a:lstStyle>
          <a:p>
            <a:pPr algn="ctr" eaLnBrk="1" latinLnBrk="0" hangingPunct="1"/>
            <a:fld id="{6294C92D-0306-4E69-9CD3-20855E849650}" type="slidenum">
              <a:rPr kumimoji="0" lang="en-US" smtClean="0"/>
              <a:t>‹#›</a:t>
            </a:fld>
            <a:endParaRPr kumimoji="0" lang="en-US" sz="1200">
              <a:solidFill>
                <a:schemeClr val="bg2">
                  <a:shade val="50000"/>
                </a:schemeClr>
              </a:solidFill>
              <a:effectLst/>
            </a:endParaRPr>
          </a:p>
        </p:txBody>
      </p:sp>
      <p:sp>
        <p:nvSpPr>
          <p:cNvPr id="15" name="Rectangle 14"/>
          <p:cNvSpPr/>
          <p:nvPr/>
        </p:nvSpPr>
        <p:spPr bwMode="invGray">
          <a:xfrm>
            <a:off x="1014984" y="-41"/>
            <a:ext cx="73152" cy="5143541"/>
          </a:xfrm>
          <a:prstGeom prst="rect">
            <a:avLst/>
          </a:prstGeom>
          <a:solidFill>
            <a:schemeClr val="bg1"/>
          </a:solidFill>
          <a:ln w="25400" cap="rnd" cmpd="sng" algn="ctr">
            <a:noFill/>
            <a:prstDash val="solid"/>
          </a:ln>
          <a:effectLst>
            <a:outerShdw blurRad="38550" dist="38000" dir="10800000" algn="tl" rotWithShape="0">
              <a:schemeClr val="bg2">
                <a:shade val="20000"/>
                <a:satMod val="110000"/>
                <a:alpha val="25000"/>
              </a:schemeClr>
            </a:outerShdw>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 name="TextBox 2"/>
          <p:cNvSpPr txBox="1"/>
          <p:nvPr userDrawn="1"/>
        </p:nvSpPr>
        <p:spPr>
          <a:xfrm rot="16200000">
            <a:off x="-2062614" y="2347816"/>
            <a:ext cx="5143544" cy="461665"/>
          </a:xfrm>
          <a:prstGeom prst="rect">
            <a:avLst/>
          </a:prstGeom>
          <a:noFill/>
        </p:spPr>
        <p:txBody>
          <a:bodyPr wrap="square" rtlCol="0" anchor="ctr">
            <a:spAutoFit/>
          </a:bodyPr>
          <a:lstStyle/>
          <a:p>
            <a:pPr algn="ctr"/>
            <a:r>
              <a:rPr lang="en-US" sz="2400" b="1" dirty="0" err="1">
                <a:solidFill>
                  <a:srgbClr val="922223"/>
                </a:solidFill>
                <a:latin typeface="Consolas"/>
                <a:cs typeface="Consolas"/>
              </a:rPr>
              <a:t>JVM.Languages</a:t>
            </a:r>
            <a:r>
              <a:rPr lang="en-US" sz="2400" b="1" dirty="0" err="1">
                <a:latin typeface="Consolas"/>
                <a:cs typeface="Consolas"/>
              </a:rPr>
              <a:t>.</a:t>
            </a:r>
            <a:r>
              <a:rPr lang="en-US" sz="2400" b="1" i="1" dirty="0" err="1">
                <a:latin typeface="Consolas"/>
                <a:cs typeface="Consolas"/>
              </a:rPr>
              <a:t>compare</a:t>
            </a:r>
            <a:r>
              <a:rPr lang="en-US" sz="2400" b="1" dirty="0">
                <a:latin typeface="Consolas"/>
                <a:cs typeface="Consolas"/>
              </a:rPr>
              <a:t>(</a:t>
            </a:r>
            <a:r>
              <a:rPr lang="en-US" sz="2400" b="1" dirty="0">
                <a:solidFill>
                  <a:schemeClr val="accent3">
                    <a:lumMod val="75000"/>
                  </a:schemeClr>
                </a:solidFill>
                <a:latin typeface="Consolas"/>
                <a:cs typeface="Consolas"/>
              </a:rPr>
              <a:t>{</a:t>
            </a:r>
            <a:r>
              <a:rPr lang="mr-IN" sz="2400" b="1" dirty="0">
                <a:solidFill>
                  <a:schemeClr val="accent3">
                    <a:lumMod val="75000"/>
                  </a:schemeClr>
                </a:solidFill>
                <a:latin typeface="Consolas"/>
                <a:cs typeface="Consolas"/>
              </a:rPr>
              <a:t>…</a:t>
            </a:r>
            <a:r>
              <a:rPr lang="en-US" sz="2400" b="1" dirty="0">
                <a:solidFill>
                  <a:schemeClr val="accent3">
                    <a:lumMod val="75000"/>
                  </a:schemeClr>
                </a:solidFill>
                <a:latin typeface="Consolas"/>
                <a:cs typeface="Consolas"/>
              </a:rPr>
              <a:t>}</a:t>
            </a:r>
            <a:r>
              <a:rPr lang="en-US" sz="2400" b="1" dirty="0">
                <a:latin typeface="Consolas"/>
                <a:cs typeface="Consolas"/>
              </a:rPr>
              <a:t>)</a:t>
            </a:r>
          </a:p>
        </p:txBody>
      </p:sp>
      <p:sp>
        <p:nvSpPr>
          <p:cNvPr id="16" name="TextBox 15"/>
          <p:cNvSpPr txBox="1"/>
          <p:nvPr userDrawn="1"/>
        </p:nvSpPr>
        <p:spPr>
          <a:xfrm>
            <a:off x="4314250" y="4711190"/>
            <a:ext cx="5841810" cy="369332"/>
          </a:xfrm>
          <a:prstGeom prst="rect">
            <a:avLst/>
          </a:prstGeom>
          <a:noFill/>
        </p:spPr>
        <p:txBody>
          <a:bodyPr wrap="square" rtlCol="0">
            <a:spAutoFit/>
          </a:bodyPr>
          <a:lstStyle/>
          <a:p>
            <a:r>
              <a:rPr lang="en-US" sz="1800" dirty="0">
                <a:solidFill>
                  <a:schemeClr val="accent2">
                    <a:lumMod val="50000"/>
                  </a:schemeClr>
                </a:solidFill>
                <a:latin typeface="Trebuchet MS"/>
                <a:cs typeface="Trebuchet MS"/>
              </a:rPr>
              <a:t>@</a:t>
            </a:r>
            <a:r>
              <a:rPr lang="en-US" sz="1800" dirty="0" err="1">
                <a:solidFill>
                  <a:schemeClr val="accent2">
                    <a:lumMod val="50000"/>
                  </a:schemeClr>
                </a:solidFill>
                <a:latin typeface="Trebuchet MS"/>
                <a:cs typeface="Trebuchet MS"/>
              </a:rPr>
              <a:t>TheDonRaab</a:t>
            </a:r>
            <a:r>
              <a:rPr lang="en-US" sz="1800" dirty="0">
                <a:solidFill>
                  <a:schemeClr val="accent2">
                    <a:lumMod val="50000"/>
                  </a:schemeClr>
                </a:solidFill>
                <a:latin typeface="Trebuchet MS"/>
                <a:cs typeface="Trebuchet MS"/>
              </a:rPr>
              <a:t>  @</a:t>
            </a:r>
            <a:r>
              <a:rPr lang="en-US" sz="1800" dirty="0" err="1">
                <a:solidFill>
                  <a:schemeClr val="accent2">
                    <a:lumMod val="50000"/>
                  </a:schemeClr>
                </a:solidFill>
                <a:latin typeface="Trebuchet MS"/>
                <a:cs typeface="Trebuchet MS"/>
              </a:rPr>
              <a:t>leomrlima</a:t>
            </a:r>
            <a:r>
              <a:rPr lang="en-US" sz="1800" dirty="0">
                <a:solidFill>
                  <a:schemeClr val="accent2">
                    <a:lumMod val="50000"/>
                  </a:schemeClr>
                </a:solidFill>
                <a:latin typeface="Trebuchet MS"/>
                <a:cs typeface="Trebuchet MS"/>
              </a:rPr>
              <a:t>  @</a:t>
            </a:r>
            <a:r>
              <a:rPr lang="en-US" sz="1800" dirty="0" err="1">
                <a:solidFill>
                  <a:schemeClr val="accent2">
                    <a:lumMod val="50000"/>
                  </a:schemeClr>
                </a:solidFill>
                <a:latin typeface="Trebuchet MS"/>
                <a:cs typeface="Trebuchet MS"/>
              </a:rPr>
              <a:t>NikhilNanivade</a:t>
            </a:r>
            <a:endParaRPr lang="en-US" sz="1800" dirty="0">
              <a:solidFill>
                <a:schemeClr val="accent2">
                  <a:lumMod val="50000"/>
                </a:schemeClr>
              </a:solidFill>
              <a:latin typeface="Trebuchet MS"/>
              <a:cs typeface="Trebuchet MS"/>
            </a:endParaRPr>
          </a:p>
        </p:txBody>
      </p:sp>
      <p:sp>
        <p:nvSpPr>
          <p:cNvPr id="17" name="TextBox 16"/>
          <p:cNvSpPr txBox="1"/>
          <p:nvPr userDrawn="1"/>
        </p:nvSpPr>
        <p:spPr>
          <a:xfrm>
            <a:off x="1149107" y="4714172"/>
            <a:ext cx="6826927" cy="369332"/>
          </a:xfrm>
          <a:prstGeom prst="rect">
            <a:avLst/>
          </a:prstGeom>
          <a:noFill/>
        </p:spPr>
        <p:txBody>
          <a:bodyPr wrap="square" rtlCol="0">
            <a:sp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accent2">
                    <a:lumMod val="50000"/>
                  </a:schemeClr>
                </a:solidFill>
                <a:latin typeface="Trebuchet MS"/>
                <a:cs typeface="Trebuchet MS"/>
              </a:rPr>
              <a:t>#</a:t>
            </a:r>
            <a:r>
              <a:rPr lang="en-US" sz="1800" dirty="0" err="1">
                <a:solidFill>
                  <a:schemeClr val="accent2">
                    <a:lumMod val="50000"/>
                  </a:schemeClr>
                </a:solidFill>
                <a:latin typeface="Trebuchet MS"/>
                <a:cs typeface="Trebuchet MS"/>
              </a:rPr>
              <a:t>CodeOne</a:t>
            </a:r>
            <a:r>
              <a:rPr lang="en-US" sz="1800" dirty="0">
                <a:solidFill>
                  <a:schemeClr val="accent2">
                    <a:lumMod val="50000"/>
                  </a:schemeClr>
                </a:solidFill>
                <a:latin typeface="Trebuchet MS"/>
                <a:cs typeface="Trebuchet MS"/>
              </a:rPr>
              <a:t> #</a:t>
            </a:r>
            <a:r>
              <a:rPr lang="en-US" sz="1800" dirty="0" err="1">
                <a:solidFill>
                  <a:schemeClr val="accent2">
                    <a:lumMod val="50000"/>
                  </a:schemeClr>
                </a:solidFill>
                <a:latin typeface="Trebuchet MS"/>
                <a:cs typeface="Trebuchet MS"/>
              </a:rPr>
              <a:t>ScheduleAsCode</a:t>
            </a:r>
            <a:endParaRPr lang="en-US" sz="1800" dirty="0">
              <a:solidFill>
                <a:schemeClr val="accent2">
                  <a:lumMod val="50000"/>
                </a:schemeClr>
              </a:solidFill>
              <a:latin typeface="Trebuchet MS"/>
              <a:cs typeface="Trebuchet MS"/>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300" kern="1200">
          <a:solidFill>
            <a:schemeClr val="tx2">
              <a:satMod val="130000"/>
            </a:schemeClr>
          </a:solidFill>
          <a:effectLst>
            <a:outerShdw blurRad="50000" dist="30000" dir="5400000" algn="tl" rotWithShape="0">
              <a:srgbClr val="000000">
                <a:alpha val="30000"/>
              </a:srgbClr>
            </a:outerShdw>
          </a:effectLst>
          <a:latin typeface="+mj-lt"/>
          <a:ea typeface="+mj-ea"/>
          <a:cs typeface="+mj-cs"/>
        </a:defRPr>
      </a:lvl1pPr>
      <a:extLst/>
    </p:titleStyle>
    <p:body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 Id="rId4" Type="http://schemas.openxmlformats.org/officeDocument/2006/relationships/image" Target="../media/image4.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txBox="1">
            <a:spLocks noChangeArrowheads="1"/>
          </p:cNvSpPr>
          <p:nvPr/>
        </p:nvSpPr>
        <p:spPr bwMode="auto">
          <a:xfrm>
            <a:off x="1431284" y="633712"/>
            <a:ext cx="7493794" cy="151826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ctr" anchorCtr="0" compatLnSpc="1">
            <a:prstTxWarp prst="textNoShape">
              <a:avLst/>
            </a:prstTxWarp>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None/>
              <a:defRPr sz="2800" b="0" i="0" u="none" strike="noStrike" cap="none">
                <a:solidFill>
                  <a:schemeClr val="dk1"/>
                </a:solidFill>
                <a:latin typeface="Arial"/>
                <a:ea typeface="Arial"/>
                <a:cs typeface="Arial"/>
                <a:sym typeface="Aria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pPr algn="ctr"/>
            <a:r>
              <a:rPr lang="en-US" sz="3200" b="1" dirty="0" err="1">
                <a:solidFill>
                  <a:srgbClr val="922223"/>
                </a:solidFill>
                <a:latin typeface="Consolas"/>
                <a:cs typeface="Consolas"/>
              </a:rPr>
              <a:t>JVM.Languages.Compare</a:t>
            </a:r>
            <a:r>
              <a:rPr lang="en-US" sz="3200" b="1" dirty="0">
                <a:solidFill>
                  <a:srgbClr val="922223"/>
                </a:solidFill>
                <a:latin typeface="Consolas"/>
                <a:cs typeface="Consolas"/>
              </a:rPr>
              <a:t> </a:t>
            </a:r>
          </a:p>
          <a:p>
            <a:pPr algn="ctr"/>
            <a:r>
              <a:rPr lang="en-US" sz="3200" b="1" dirty="0">
                <a:latin typeface="Consolas"/>
                <a:cs typeface="Consolas"/>
              </a:rPr>
              <a:t>(</a:t>
            </a:r>
            <a:r>
              <a:rPr lang="en-US" sz="3200" b="1" dirty="0">
                <a:solidFill>
                  <a:schemeClr val="accent3">
                    <a:lumMod val="75000"/>
                  </a:schemeClr>
                </a:solidFill>
                <a:latin typeface="Consolas"/>
                <a:cs typeface="Consolas"/>
              </a:rPr>
              <a:t>{</a:t>
            </a:r>
            <a:r>
              <a:rPr lang="en-US" sz="3200" b="1" dirty="0">
                <a:solidFill>
                  <a:srgbClr val="008000"/>
                </a:solidFill>
                <a:latin typeface="Consolas"/>
                <a:cs typeface="Consolas"/>
              </a:rPr>
              <a:t>Java, Kotlin, Groovy, Scala</a:t>
            </a:r>
            <a:r>
              <a:rPr lang="en-US" sz="3200" b="1" dirty="0">
                <a:solidFill>
                  <a:srgbClr val="922223"/>
                </a:solidFill>
                <a:latin typeface="Consolas"/>
                <a:cs typeface="Consolas"/>
              </a:rPr>
              <a:t>}</a:t>
            </a:r>
            <a:r>
              <a:rPr lang="en-US" sz="3200" b="1" dirty="0">
                <a:latin typeface="Consolas"/>
                <a:cs typeface="Consolas"/>
              </a:rPr>
              <a:t>);</a:t>
            </a:r>
            <a:endParaRPr lang="en-US" altLang="en-US" sz="3200" b="1" dirty="0">
              <a:latin typeface="Consolas"/>
              <a:cs typeface="Consolas"/>
            </a:endParaRPr>
          </a:p>
        </p:txBody>
      </p:sp>
      <p:sp>
        <p:nvSpPr>
          <p:cNvPr id="7" name="Rectangle 2"/>
          <p:cNvSpPr>
            <a:spLocks noGrp="1" noChangeArrowheads="1"/>
          </p:cNvSpPr>
          <p:nvPr>
            <p:ph type="subTitle" idx="1"/>
          </p:nvPr>
        </p:nvSpPr>
        <p:spPr bwMode="auto">
          <a:xfrm>
            <a:off x="1939528" y="2822305"/>
            <a:ext cx="1534829" cy="376877"/>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normAutofit fontScale="70000" lnSpcReduction="20000"/>
          </a:bodyPr>
          <a:lstStyle/>
          <a:p>
            <a:pPr algn="l" eaLnBrk="1"/>
            <a:r>
              <a:rPr lang="en-US" altLang="en-US" dirty="0">
                <a:solidFill>
                  <a:schemeClr val="tx1"/>
                </a:solidFill>
                <a:latin typeface="Trebuchet MS Bold" panose="020B0703020202020204" pitchFamily="34" charset="0"/>
                <a:sym typeface="Trebuchet MS Bold" panose="020B0703020202020204" pitchFamily="34" charset="0"/>
              </a:rPr>
              <a:t>Donald Raab</a:t>
            </a:r>
          </a:p>
        </p:txBody>
      </p:sp>
      <p:pic>
        <p:nvPicPr>
          <p:cNvPr id="8" name="Picture 7"/>
          <p:cNvPicPr>
            <a:picLocks noChangeAspect="1"/>
          </p:cNvPicPr>
          <p:nvPr/>
        </p:nvPicPr>
        <p:blipFill rotWithShape="1">
          <a:blip r:embed="rId2"/>
          <a:srcRect l="19183" t="15623" r="21428" b="2061"/>
          <a:stretch/>
        </p:blipFill>
        <p:spPr>
          <a:xfrm>
            <a:off x="2029388" y="3292294"/>
            <a:ext cx="1201672" cy="1249147"/>
          </a:xfrm>
          <a:prstGeom prst="ellipse">
            <a:avLst/>
          </a:prstGeom>
          <a:ln w="63500" cap="rnd">
            <a:solidFill>
              <a:srgbClr val="F68D1D"/>
            </a:solidFill>
          </a:ln>
          <a:effectLst/>
          <a:scene3d>
            <a:camera prst="orthographicFront"/>
            <a:lightRig rig="contrasting" dir="t">
              <a:rot lat="0" lon="0" rev="3000000"/>
            </a:lightRig>
          </a:scene3d>
          <a:sp3d contourW="7620">
            <a:bevelT w="95250" h="31750"/>
            <a:contourClr>
              <a:srgbClr val="333333"/>
            </a:contourClr>
          </a:sp3d>
        </p:spPr>
      </p:pic>
      <p:pic>
        <p:nvPicPr>
          <p:cNvPr id="10" name="Picture 9"/>
          <p:cNvPicPr>
            <a:picLocks noChangeAspect="1"/>
          </p:cNvPicPr>
          <p:nvPr/>
        </p:nvPicPr>
        <p:blipFill>
          <a:blip r:embed="rId3"/>
          <a:stretch>
            <a:fillRect/>
          </a:stretch>
        </p:blipFill>
        <p:spPr>
          <a:xfrm>
            <a:off x="4007109" y="2873930"/>
            <a:ext cx="1237479" cy="1237479"/>
          </a:xfrm>
          <a:prstGeom prst="ellipse">
            <a:avLst/>
          </a:prstGeom>
          <a:ln w="63500" cap="rnd">
            <a:solidFill>
              <a:srgbClr val="F68D1D"/>
            </a:solidFill>
          </a:ln>
          <a:effectLst/>
          <a:scene3d>
            <a:camera prst="orthographicFront"/>
            <a:lightRig rig="contrasting" dir="t">
              <a:rot lat="0" lon="0" rev="3000000"/>
            </a:lightRig>
          </a:scene3d>
          <a:sp3d contourW="7620">
            <a:bevelT w="95250" h="31750"/>
            <a:contourClr>
              <a:srgbClr val="333333"/>
            </a:contourClr>
          </a:sp3d>
        </p:spPr>
      </p:pic>
      <p:pic>
        <p:nvPicPr>
          <p:cNvPr id="11" name="Picture 10"/>
          <p:cNvPicPr>
            <a:picLocks noChangeAspect="1"/>
          </p:cNvPicPr>
          <p:nvPr/>
        </p:nvPicPr>
        <p:blipFill rotWithShape="1">
          <a:blip r:embed="rId4"/>
          <a:srcRect l="34124" t="39774" r="32938" b="14426"/>
          <a:stretch/>
        </p:blipFill>
        <p:spPr>
          <a:xfrm rot="1423349">
            <a:off x="6216142" y="3277754"/>
            <a:ext cx="1214478" cy="1266557"/>
          </a:xfrm>
          <a:prstGeom prst="ellipse">
            <a:avLst/>
          </a:prstGeom>
          <a:ln w="63500" cap="rnd">
            <a:solidFill>
              <a:srgbClr val="F68D1D"/>
            </a:solidFill>
          </a:ln>
          <a:effectLst/>
          <a:scene3d>
            <a:camera prst="orthographicFront"/>
            <a:lightRig rig="contrasting" dir="t">
              <a:rot lat="0" lon="0" rev="3000000"/>
            </a:lightRig>
          </a:scene3d>
          <a:sp3d contourW="7620">
            <a:bevelT w="95250" h="31750"/>
            <a:contourClr>
              <a:srgbClr val="333333"/>
            </a:contourClr>
          </a:sp3d>
        </p:spPr>
      </p:pic>
      <p:sp>
        <p:nvSpPr>
          <p:cNvPr id="12" name="Rectangle 2"/>
          <p:cNvSpPr txBox="1">
            <a:spLocks noChangeArrowheads="1"/>
          </p:cNvSpPr>
          <p:nvPr/>
        </p:nvSpPr>
        <p:spPr bwMode="auto">
          <a:xfrm>
            <a:off x="3876076" y="4173933"/>
            <a:ext cx="1751895" cy="3768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defPPr marR="0" lvl="0" algn="l" rtl="0">
              <a:lnSpc>
                <a:spcPct val="100000"/>
              </a:lnSpc>
              <a:spcBef>
                <a:spcPts val="0"/>
              </a:spcBef>
              <a:spcAft>
                <a:spcPts val="0"/>
              </a:spcAft>
            </a:defPPr>
            <a:lvl1pPr marL="0" marR="0" lvl="0" indent="0" algn="ctr"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L="257175" marR="0" lvl="1"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L="514350" marR="0" lvl="2"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L="771525" marR="0" lvl="3"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L="1028700" marR="0" lvl="4"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L="1285875" marR="0" lvl="5"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L="1543050" marR="0" lvl="6"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L="1800225" marR="0" lvl="7"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L="2057400" marR="0" lvl="8"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algn="l"/>
            <a:r>
              <a:rPr lang="en-US" altLang="en-US" dirty="0">
                <a:solidFill>
                  <a:schemeClr val="tx1"/>
                </a:solidFill>
                <a:latin typeface="Trebuchet MS Bold" panose="020B0703020202020204" pitchFamily="34" charset="0"/>
                <a:sym typeface="Trebuchet MS Bold" panose="020B0703020202020204" pitchFamily="34" charset="0"/>
              </a:rPr>
              <a:t>Leonardo Lima</a:t>
            </a:r>
          </a:p>
        </p:txBody>
      </p:sp>
      <p:sp>
        <p:nvSpPr>
          <p:cNvPr id="13" name="Rectangle 2"/>
          <p:cNvSpPr txBox="1">
            <a:spLocks noChangeArrowheads="1"/>
          </p:cNvSpPr>
          <p:nvPr/>
        </p:nvSpPr>
        <p:spPr bwMode="auto">
          <a:xfrm>
            <a:off x="5627971" y="2822305"/>
            <a:ext cx="2463743" cy="3768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defPPr marR="0" lvl="0" algn="l" rtl="0">
              <a:lnSpc>
                <a:spcPct val="100000"/>
              </a:lnSpc>
              <a:spcBef>
                <a:spcPts val="0"/>
              </a:spcBef>
              <a:spcAft>
                <a:spcPts val="0"/>
              </a:spcAft>
            </a:defPPr>
            <a:lvl1pPr marL="0" marR="0" lvl="0" indent="0" algn="ctr" rtl="0">
              <a:lnSpc>
                <a:spcPct val="115000"/>
              </a:lnSpc>
              <a:spcBef>
                <a:spcPts val="0"/>
              </a:spcBef>
              <a:spcAft>
                <a:spcPts val="1600"/>
              </a:spcAft>
              <a:buClr>
                <a:schemeClr val="dk2"/>
              </a:buClr>
              <a:buSzPct val="100000"/>
              <a:buNone/>
              <a:defRPr sz="1800" b="0" i="0" u="none" strike="noStrike" cap="none">
                <a:solidFill>
                  <a:schemeClr val="dk2"/>
                </a:solidFill>
                <a:latin typeface="Arial"/>
                <a:ea typeface="Arial"/>
                <a:cs typeface="Arial"/>
                <a:sym typeface="Arial"/>
              </a:defRPr>
            </a:lvl1pPr>
            <a:lvl2pPr marL="257175" marR="0" lvl="1"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2pPr>
            <a:lvl3pPr marL="514350" marR="0" lvl="2"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3pPr>
            <a:lvl4pPr marL="771525" marR="0" lvl="3"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4pPr>
            <a:lvl5pPr marL="1028700" marR="0" lvl="4"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5pPr>
            <a:lvl6pPr marL="1285875" marR="0" lvl="5"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6pPr>
            <a:lvl7pPr marL="1543050" marR="0" lvl="6"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7pPr>
            <a:lvl8pPr marL="1800225" marR="0" lvl="7"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8pPr>
            <a:lvl9pPr marL="2057400" marR="0" lvl="8" indent="0" algn="ctr" rtl="0">
              <a:lnSpc>
                <a:spcPct val="115000"/>
              </a:lnSpc>
              <a:spcBef>
                <a:spcPts val="0"/>
              </a:spcBef>
              <a:spcAft>
                <a:spcPts val="1600"/>
              </a:spcAft>
              <a:buClr>
                <a:schemeClr val="dk2"/>
              </a:buClr>
              <a:buNone/>
              <a:defRPr sz="1400" b="0" i="0" u="none" strike="noStrike" cap="none">
                <a:solidFill>
                  <a:schemeClr val="dk2"/>
                </a:solidFill>
                <a:latin typeface="Arial"/>
                <a:ea typeface="Arial"/>
                <a:cs typeface="Arial"/>
                <a:sym typeface="Arial"/>
              </a:defRPr>
            </a:lvl9pPr>
          </a:lstStyle>
          <a:p>
            <a:pPr algn="l"/>
            <a:r>
              <a:rPr lang="en-US" altLang="en-US" dirty="0">
                <a:solidFill>
                  <a:schemeClr val="tx1"/>
                </a:solidFill>
                <a:latin typeface="Trebuchet MS Bold" panose="020B0703020202020204" pitchFamily="34" charset="0"/>
                <a:sym typeface="Trebuchet MS Bold" panose="020B0703020202020204" pitchFamily="34" charset="0"/>
              </a:rPr>
              <a:t>Nikhil J. </a:t>
            </a:r>
            <a:r>
              <a:rPr lang="en-US" altLang="en-US" dirty="0" err="1">
                <a:solidFill>
                  <a:schemeClr val="tx1"/>
                </a:solidFill>
                <a:latin typeface="Trebuchet MS Bold" panose="020B0703020202020204" pitchFamily="34" charset="0"/>
                <a:sym typeface="Trebuchet MS Bold" panose="020B0703020202020204" pitchFamily="34" charset="0"/>
              </a:rPr>
              <a:t>Nanivadekar</a:t>
            </a:r>
            <a:endParaRPr lang="en-US" altLang="en-US" dirty="0">
              <a:solidFill>
                <a:schemeClr val="tx1"/>
              </a:solidFill>
              <a:latin typeface="Trebuchet MS Bold" panose="020B0703020202020204" pitchFamily="34" charset="0"/>
              <a:sym typeface="Trebuchet MS Bold" panose="020B0703020202020204" pitchFamily="34" charset="0"/>
            </a:endParaRPr>
          </a:p>
        </p:txBody>
      </p:sp>
      <p:sp>
        <p:nvSpPr>
          <p:cNvPr id="2" name="TextBox 1">
            <a:extLst>
              <a:ext uri="{FF2B5EF4-FFF2-40B4-BE49-F238E27FC236}">
                <a16:creationId xmlns:a16="http://schemas.microsoft.com/office/drawing/2014/main" id="{3677370B-E5BD-E345-A922-79F8D5DB45E3}"/>
              </a:ext>
            </a:extLst>
          </p:cNvPr>
          <p:cNvSpPr txBox="1"/>
          <p:nvPr/>
        </p:nvSpPr>
        <p:spPr>
          <a:xfrm>
            <a:off x="1536192" y="4908499"/>
            <a:ext cx="184731" cy="369332"/>
          </a:xfrm>
          <a:prstGeom prst="rect">
            <a:avLst/>
          </a:prstGeom>
          <a:noFill/>
        </p:spPr>
        <p:txBody>
          <a:bodyPr wrap="none" rtlCol="0">
            <a:spAutoFit/>
          </a:bodyPr>
          <a:lstStyle/>
          <a:p>
            <a:endParaRPr lang="pt-BR" dirty="0"/>
          </a:p>
        </p:txBody>
      </p:sp>
    </p:spTree>
    <p:extLst>
      <p:ext uri="{BB962C8B-B14F-4D97-AF65-F5344CB8AC3E}">
        <p14:creationId xmlns:p14="http://schemas.microsoft.com/office/powerpoint/2010/main" val="2495651936"/>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1378458" y="2143125"/>
            <a:ext cx="7498080" cy="857250"/>
          </a:xfrm>
        </p:spPr>
        <p:txBody>
          <a:bodyPr>
            <a:normAutofit fontScale="90000"/>
          </a:bodyPr>
          <a:lstStyle/>
          <a:p>
            <a:pPr algn="ctr">
              <a:defRPr/>
            </a:pPr>
            <a:r>
              <a:rPr lang="en-US" sz="6075" dirty="0">
                <a:cs typeface="Trebuchet MS Bold" charset="0"/>
                <a:sym typeface="Trebuchet MS Bold" charset="0"/>
              </a:rPr>
              <a:t>Java Virtual Machine</a:t>
            </a:r>
            <a:br>
              <a:rPr lang="en-US" sz="6075" dirty="0">
                <a:cs typeface="Trebuchet MS Bold" charset="0"/>
                <a:sym typeface="Trebuchet MS Bold" charset="0"/>
              </a:rPr>
            </a:br>
            <a:r>
              <a:rPr lang="en-US" sz="6075" dirty="0">
                <a:cs typeface="Trebuchet MS Bold" charset="0"/>
                <a:sym typeface="Trebuchet MS Bold" charset="0"/>
              </a:rPr>
              <a:t>Languages</a:t>
            </a:r>
            <a:endParaRPr lang="en-US" sz="3375" dirty="0">
              <a:ea typeface="+mj-ea"/>
              <a:sym typeface="Arial Bold" charset="0"/>
            </a:endParaRPr>
          </a:p>
        </p:txBody>
      </p:sp>
    </p:spTree>
    <p:extLst>
      <p:ext uri="{BB962C8B-B14F-4D97-AF65-F5344CB8AC3E}">
        <p14:creationId xmlns:p14="http://schemas.microsoft.com/office/powerpoint/2010/main" val="296196490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Java Virtual Machine Languages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a:noAutofit/>
          </a:bodyPr>
          <a:lstStyle/>
          <a:p>
            <a:pPr>
              <a:lnSpc>
                <a:spcPct val="120000"/>
              </a:lnSpc>
            </a:pPr>
            <a:r>
              <a:rPr lang="en-US" sz="1800" dirty="0"/>
              <a:t>Clojure, a functional Lisp dialect with focus on simplicity and concurrency</a:t>
            </a:r>
          </a:p>
          <a:p>
            <a:pPr>
              <a:lnSpc>
                <a:spcPct val="120000"/>
              </a:lnSpc>
            </a:pPr>
            <a:r>
              <a:rPr lang="en-US" sz="1800" b="1" dirty="0"/>
              <a:t>Apache Groovy, a dynamic programming and scripting language</a:t>
            </a:r>
          </a:p>
          <a:p>
            <a:pPr>
              <a:lnSpc>
                <a:spcPct val="120000"/>
              </a:lnSpc>
            </a:pPr>
            <a:r>
              <a:rPr lang="en-US" sz="1800" dirty="0" err="1"/>
              <a:t>JRuby</a:t>
            </a:r>
            <a:r>
              <a:rPr lang="en-US" sz="1800" dirty="0"/>
              <a:t>, an implementation of Ruby</a:t>
            </a:r>
          </a:p>
          <a:p>
            <a:pPr>
              <a:lnSpc>
                <a:spcPct val="120000"/>
              </a:lnSpc>
            </a:pPr>
            <a:r>
              <a:rPr lang="en-US" sz="1800" dirty="0" err="1"/>
              <a:t>Jython</a:t>
            </a:r>
            <a:r>
              <a:rPr lang="en-US" sz="1800" dirty="0"/>
              <a:t>, an implementation of Python</a:t>
            </a:r>
          </a:p>
          <a:p>
            <a:pPr>
              <a:lnSpc>
                <a:spcPct val="120000"/>
              </a:lnSpc>
            </a:pPr>
            <a:r>
              <a:rPr lang="en-US" sz="1800" b="1" dirty="0"/>
              <a:t>Kotlin, a statically-typed language from JetBrains, the developers of IntelliJ IDEA</a:t>
            </a:r>
          </a:p>
          <a:p>
            <a:pPr>
              <a:lnSpc>
                <a:spcPct val="120000"/>
              </a:lnSpc>
            </a:pPr>
            <a:r>
              <a:rPr lang="en-US" sz="1800" b="1" dirty="0"/>
              <a:t>Scala, a statically-typed object-oriented and functional programming language</a:t>
            </a:r>
            <a:endParaRPr lang="en-US" sz="1800" dirty="0"/>
          </a:p>
        </p:txBody>
      </p:sp>
    </p:spTree>
    <p:extLst>
      <p:ext uri="{BB962C8B-B14F-4D97-AF65-F5344CB8AC3E}">
        <p14:creationId xmlns:p14="http://schemas.microsoft.com/office/powerpoint/2010/main" val="316386000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Apache Groovy</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a:noAutofit/>
          </a:bodyPr>
          <a:lstStyle/>
          <a:p>
            <a:pPr>
              <a:lnSpc>
                <a:spcPct val="120000"/>
              </a:lnSpc>
            </a:pPr>
            <a:r>
              <a:rPr lang="en-US" sz="1800" dirty="0"/>
              <a:t>Created in 2007 by Pivotal, moved to Apache in 2015</a:t>
            </a:r>
          </a:p>
          <a:p>
            <a:pPr>
              <a:lnSpc>
                <a:spcPct val="120000"/>
              </a:lnSpc>
            </a:pPr>
            <a:r>
              <a:rPr lang="en-US" sz="1800" dirty="0"/>
              <a:t>Version 2 (2012) onwards can be compiled statically</a:t>
            </a:r>
          </a:p>
          <a:p>
            <a:pPr>
              <a:lnSpc>
                <a:spcPct val="120000"/>
              </a:lnSpc>
            </a:pPr>
            <a:r>
              <a:rPr lang="en-US" sz="1800" dirty="0"/>
              <a:t>Syntax can be very similar to Java</a:t>
            </a:r>
          </a:p>
          <a:p>
            <a:pPr>
              <a:lnSpc>
                <a:spcPct val="120000"/>
              </a:lnSpc>
            </a:pPr>
            <a:r>
              <a:rPr lang="en-US" sz="1800" dirty="0"/>
              <a:t>Added functionalities: </a:t>
            </a:r>
          </a:p>
          <a:p>
            <a:pPr lvl="1">
              <a:lnSpc>
                <a:spcPct val="120000"/>
              </a:lnSpc>
            </a:pPr>
            <a:r>
              <a:rPr lang="en-US" sz="1400" dirty="0"/>
              <a:t>closures and builders, </a:t>
            </a:r>
          </a:p>
          <a:p>
            <a:pPr lvl="1">
              <a:lnSpc>
                <a:spcPct val="120000"/>
              </a:lnSpc>
            </a:pPr>
            <a:r>
              <a:rPr lang="en-US" sz="1400" dirty="0"/>
              <a:t>runtime &amp; compile-time meta-programming, </a:t>
            </a:r>
          </a:p>
          <a:p>
            <a:pPr lvl="1">
              <a:lnSpc>
                <a:spcPct val="120000"/>
              </a:lnSpc>
            </a:pPr>
            <a:r>
              <a:rPr lang="en-US" sz="1400" dirty="0"/>
              <a:t>string interpolation/templates,</a:t>
            </a:r>
          </a:p>
          <a:p>
            <a:pPr lvl="1">
              <a:lnSpc>
                <a:spcPct val="120000"/>
              </a:lnSpc>
            </a:pPr>
            <a:r>
              <a:rPr lang="en-US" sz="1400" dirty="0"/>
              <a:t>functional programming, </a:t>
            </a:r>
          </a:p>
          <a:p>
            <a:pPr lvl="1">
              <a:lnSpc>
                <a:spcPct val="120000"/>
              </a:lnSpc>
            </a:pPr>
            <a:r>
              <a:rPr lang="en-US" sz="1400" dirty="0"/>
              <a:t>type inference, and </a:t>
            </a:r>
          </a:p>
          <a:p>
            <a:pPr lvl="1">
              <a:lnSpc>
                <a:spcPct val="120000"/>
              </a:lnSpc>
            </a:pPr>
            <a:r>
              <a:rPr lang="en-US" sz="1400" dirty="0"/>
              <a:t>static and dynamic typing</a:t>
            </a:r>
          </a:p>
          <a:p>
            <a:pPr>
              <a:lnSpc>
                <a:spcPct val="120000"/>
              </a:lnSpc>
            </a:pPr>
            <a:endParaRPr lang="en-US" sz="1800" dirty="0"/>
          </a:p>
          <a:p>
            <a:pPr>
              <a:lnSpc>
                <a:spcPct val="120000"/>
              </a:lnSpc>
            </a:pPr>
            <a:endParaRPr lang="en-US" sz="1800" dirty="0"/>
          </a:p>
        </p:txBody>
      </p:sp>
    </p:spTree>
    <p:extLst>
      <p:ext uri="{BB962C8B-B14F-4D97-AF65-F5344CB8AC3E}">
        <p14:creationId xmlns:p14="http://schemas.microsoft.com/office/powerpoint/2010/main" val="3543124621"/>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Kotlin</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a:noAutofit/>
          </a:bodyPr>
          <a:lstStyle/>
          <a:p>
            <a:pPr>
              <a:lnSpc>
                <a:spcPct val="120000"/>
              </a:lnSpc>
            </a:pPr>
            <a:r>
              <a:rPr lang="en-US" sz="1800" dirty="0"/>
              <a:t>1.0 released in 2016 by JetBrains (creators of IntelliJ IDE)</a:t>
            </a:r>
          </a:p>
          <a:p>
            <a:pPr>
              <a:lnSpc>
                <a:spcPct val="120000"/>
              </a:lnSpc>
            </a:pPr>
            <a:r>
              <a:rPr lang="en-US" sz="1800" dirty="0"/>
              <a:t>Syntax is </a:t>
            </a:r>
            <a:r>
              <a:rPr lang="en-US" sz="1800" b="1" dirty="0"/>
              <a:t>NOT</a:t>
            </a:r>
            <a:r>
              <a:rPr lang="en-US" sz="1800" dirty="0"/>
              <a:t> similar to Java</a:t>
            </a:r>
          </a:p>
          <a:p>
            <a:pPr>
              <a:lnSpc>
                <a:spcPct val="120000"/>
              </a:lnSpc>
            </a:pPr>
            <a:r>
              <a:rPr lang="en-US" sz="1800" dirty="0"/>
              <a:t>Added functionalities: </a:t>
            </a:r>
          </a:p>
          <a:p>
            <a:pPr lvl="1">
              <a:lnSpc>
                <a:spcPct val="120000"/>
              </a:lnSpc>
            </a:pPr>
            <a:r>
              <a:rPr lang="en-US" sz="1400" dirty="0"/>
              <a:t>coroutines, </a:t>
            </a:r>
          </a:p>
          <a:p>
            <a:pPr lvl="1">
              <a:lnSpc>
                <a:spcPct val="120000"/>
              </a:lnSpc>
            </a:pPr>
            <a:r>
              <a:rPr lang="en-US" sz="1400" dirty="0"/>
              <a:t>string interpolation / templates </a:t>
            </a:r>
          </a:p>
          <a:p>
            <a:pPr lvl="1">
              <a:lnSpc>
                <a:spcPct val="120000"/>
              </a:lnSpc>
            </a:pPr>
            <a:r>
              <a:rPr lang="en-US" sz="1400" dirty="0"/>
              <a:t>functional programming, </a:t>
            </a:r>
          </a:p>
          <a:p>
            <a:pPr lvl="1">
              <a:lnSpc>
                <a:spcPct val="120000"/>
              </a:lnSpc>
            </a:pPr>
            <a:r>
              <a:rPr lang="en-US" sz="1400" dirty="0"/>
              <a:t>strict null checks</a:t>
            </a:r>
          </a:p>
          <a:p>
            <a:pPr lvl="1">
              <a:lnSpc>
                <a:spcPct val="120000"/>
              </a:lnSpc>
            </a:pPr>
            <a:r>
              <a:rPr lang="en-US" sz="1400" b="1" dirty="0"/>
              <a:t>aggressive </a:t>
            </a:r>
            <a:r>
              <a:rPr lang="en-US" sz="1400" dirty="0"/>
              <a:t>type inference, and </a:t>
            </a:r>
          </a:p>
          <a:p>
            <a:pPr lvl="1">
              <a:lnSpc>
                <a:spcPct val="120000"/>
              </a:lnSpc>
            </a:pPr>
            <a:r>
              <a:rPr lang="en-US" sz="1400" dirty="0"/>
              <a:t>static compilation to </a:t>
            </a:r>
            <a:r>
              <a:rPr lang="en-US" sz="1400" b="1" dirty="0"/>
              <a:t>JavaScript </a:t>
            </a:r>
            <a:r>
              <a:rPr lang="en-US" sz="1400" dirty="0"/>
              <a:t>and </a:t>
            </a:r>
            <a:r>
              <a:rPr lang="en-US" sz="1400" b="1" dirty="0"/>
              <a:t>Android</a:t>
            </a:r>
            <a:r>
              <a:rPr lang="en-US" sz="1400" dirty="0"/>
              <a:t> as well</a:t>
            </a:r>
          </a:p>
          <a:p>
            <a:pPr>
              <a:lnSpc>
                <a:spcPct val="120000"/>
              </a:lnSpc>
            </a:pPr>
            <a:endParaRPr lang="en-US" sz="1800" dirty="0"/>
          </a:p>
          <a:p>
            <a:pPr>
              <a:lnSpc>
                <a:spcPct val="120000"/>
              </a:lnSpc>
            </a:pPr>
            <a:endParaRPr lang="en-US" sz="1800" dirty="0"/>
          </a:p>
        </p:txBody>
      </p:sp>
    </p:spTree>
    <p:extLst>
      <p:ext uri="{BB962C8B-B14F-4D97-AF65-F5344CB8AC3E}">
        <p14:creationId xmlns:p14="http://schemas.microsoft.com/office/powerpoint/2010/main" val="70604939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Scala</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a:noAutofit/>
          </a:bodyPr>
          <a:lstStyle/>
          <a:p>
            <a:pPr>
              <a:lnSpc>
                <a:spcPct val="120000"/>
              </a:lnSpc>
            </a:pPr>
            <a:r>
              <a:rPr lang="en-US" sz="1800" dirty="0"/>
              <a:t>Created in 2001 at the École </a:t>
            </a:r>
            <a:r>
              <a:rPr lang="en-US" sz="1800" dirty="0" err="1"/>
              <a:t>Polytechnique</a:t>
            </a:r>
            <a:r>
              <a:rPr lang="en-US" sz="1800" dirty="0"/>
              <a:t> </a:t>
            </a:r>
            <a:r>
              <a:rPr lang="en-US" sz="1800" dirty="0" err="1"/>
              <a:t>Fédérale</a:t>
            </a:r>
            <a:r>
              <a:rPr lang="en-US" sz="1800" dirty="0"/>
              <a:t> de Lausanne (EPFL)</a:t>
            </a:r>
          </a:p>
          <a:p>
            <a:pPr>
              <a:lnSpc>
                <a:spcPct val="120000"/>
              </a:lnSpc>
            </a:pPr>
            <a:r>
              <a:rPr lang="en-US" sz="1800" dirty="0"/>
              <a:t>Released to public in 2004, version 2 in 2006</a:t>
            </a:r>
          </a:p>
          <a:p>
            <a:pPr>
              <a:lnSpc>
                <a:spcPct val="120000"/>
              </a:lnSpc>
            </a:pPr>
            <a:r>
              <a:rPr lang="en-US" sz="1800" dirty="0"/>
              <a:t>Very strong in functional programming since inception</a:t>
            </a:r>
          </a:p>
          <a:p>
            <a:pPr>
              <a:lnSpc>
                <a:spcPct val="120000"/>
              </a:lnSpc>
            </a:pPr>
            <a:r>
              <a:rPr lang="en-US" sz="1800" dirty="0"/>
              <a:t>Added functionalities:</a:t>
            </a:r>
          </a:p>
          <a:p>
            <a:pPr lvl="1">
              <a:lnSpc>
                <a:spcPct val="120000"/>
              </a:lnSpc>
            </a:pPr>
            <a:r>
              <a:rPr lang="en-US" sz="1400" dirty="0"/>
              <a:t>currying, type inference, </a:t>
            </a:r>
          </a:p>
          <a:p>
            <a:pPr lvl="1">
              <a:lnSpc>
                <a:spcPct val="120000"/>
              </a:lnSpc>
            </a:pPr>
            <a:r>
              <a:rPr lang="en-US" sz="1400" dirty="0"/>
              <a:t>immutability, </a:t>
            </a:r>
          </a:p>
          <a:p>
            <a:pPr lvl="1">
              <a:lnSpc>
                <a:spcPct val="120000"/>
              </a:lnSpc>
            </a:pPr>
            <a:r>
              <a:rPr lang="en-US" sz="1400" dirty="0"/>
              <a:t>lazy evaluation, pattern matching</a:t>
            </a:r>
          </a:p>
          <a:p>
            <a:pPr lvl="1">
              <a:lnSpc>
                <a:spcPct val="120000"/>
              </a:lnSpc>
            </a:pPr>
            <a:r>
              <a:rPr lang="en-US" sz="1400" dirty="0"/>
              <a:t>operator overloading, optional parameters, named parameters, </a:t>
            </a:r>
          </a:p>
          <a:p>
            <a:pPr lvl="1">
              <a:lnSpc>
                <a:spcPct val="120000"/>
              </a:lnSpc>
            </a:pPr>
            <a:r>
              <a:rPr lang="en-US" sz="1400" dirty="0"/>
              <a:t>raw strings</a:t>
            </a:r>
          </a:p>
          <a:p>
            <a:pPr lvl="1">
              <a:lnSpc>
                <a:spcPct val="120000"/>
              </a:lnSpc>
            </a:pPr>
            <a:endParaRPr lang="en-US" sz="1400" dirty="0"/>
          </a:p>
          <a:p>
            <a:pPr>
              <a:lnSpc>
                <a:spcPct val="120000"/>
              </a:lnSpc>
            </a:pPr>
            <a:endParaRPr lang="en-US" sz="1800" dirty="0"/>
          </a:p>
        </p:txBody>
      </p:sp>
    </p:spTree>
    <p:extLst>
      <p:ext uri="{BB962C8B-B14F-4D97-AF65-F5344CB8AC3E}">
        <p14:creationId xmlns:p14="http://schemas.microsoft.com/office/powerpoint/2010/main" val="3121184950"/>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1378458" y="2143125"/>
            <a:ext cx="7498080" cy="857250"/>
          </a:xfrm>
        </p:spPr>
        <p:txBody>
          <a:bodyPr>
            <a:normAutofit fontScale="90000"/>
          </a:bodyPr>
          <a:lstStyle/>
          <a:p>
            <a:pPr algn="ctr">
              <a:defRPr/>
            </a:pPr>
            <a:r>
              <a:rPr lang="en-US" sz="6075" dirty="0">
                <a:cs typeface="Trebuchet MS Bold" charset="0"/>
                <a:sym typeface="Trebuchet MS Bold" charset="0"/>
              </a:rPr>
              <a:t>Compare (Java, Kotlin, Groovy, Scala);</a:t>
            </a:r>
          </a:p>
        </p:txBody>
      </p:sp>
    </p:spTree>
    <p:extLst>
      <p:ext uri="{BB962C8B-B14F-4D97-AF65-F5344CB8AC3E}">
        <p14:creationId xmlns:p14="http://schemas.microsoft.com/office/powerpoint/2010/main" val="223142554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Properties and Fields - Card</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2">
            <a:noAutofit/>
          </a:bodyPr>
          <a:lstStyle/>
          <a:p>
            <a:pPr>
              <a:lnSpc>
                <a:spcPct val="120000"/>
              </a:lnSpc>
            </a:pPr>
            <a:r>
              <a:rPr lang="en-US" sz="1800" dirty="0"/>
              <a:t>Java:</a:t>
            </a:r>
          </a:p>
          <a:p>
            <a:pPr lvl="1">
              <a:lnSpc>
                <a:spcPct val="120000"/>
              </a:lnSpc>
            </a:pPr>
            <a:r>
              <a:rPr lang="en-US" sz="1400" dirty="0"/>
              <a:t>private final Rank rank;</a:t>
            </a:r>
          </a:p>
          <a:p>
            <a:pPr lvl="1">
              <a:lnSpc>
                <a:spcPct val="120000"/>
              </a:lnSpc>
            </a:pPr>
            <a:r>
              <a:rPr lang="en-US" sz="1400" dirty="0"/>
              <a:t>private final Suit suit;</a:t>
            </a:r>
          </a:p>
          <a:p>
            <a:pPr>
              <a:lnSpc>
                <a:spcPct val="120000"/>
              </a:lnSpc>
            </a:pPr>
            <a:r>
              <a:rPr lang="en-US" sz="1800" dirty="0"/>
              <a:t>Kotlin:</a:t>
            </a:r>
          </a:p>
          <a:p>
            <a:pPr lvl="1">
              <a:lnSpc>
                <a:spcPct val="120000"/>
              </a:lnSpc>
            </a:pPr>
            <a:r>
              <a:rPr lang="en-US" sz="1400" dirty="0" err="1"/>
              <a:t>val</a:t>
            </a:r>
            <a:r>
              <a:rPr lang="en-US" sz="1400" dirty="0"/>
              <a:t> rank: Rank </a:t>
            </a:r>
          </a:p>
          <a:p>
            <a:pPr lvl="1">
              <a:lnSpc>
                <a:spcPct val="120000"/>
              </a:lnSpc>
            </a:pPr>
            <a:r>
              <a:rPr lang="en-US" sz="1400" dirty="0" err="1"/>
              <a:t>val</a:t>
            </a:r>
            <a:r>
              <a:rPr lang="en-US" sz="1400" dirty="0"/>
              <a:t> suit: Suit</a:t>
            </a:r>
          </a:p>
          <a:p>
            <a:pPr lvl="1">
              <a:lnSpc>
                <a:spcPct val="120000"/>
              </a:lnSpc>
            </a:pPr>
            <a:endParaRPr lang="en-US" sz="1400" dirty="0"/>
          </a:p>
          <a:p>
            <a:pPr lvl="1">
              <a:lnSpc>
                <a:spcPct val="120000"/>
              </a:lnSpc>
            </a:pPr>
            <a:endParaRPr lang="en-US" sz="1400" dirty="0"/>
          </a:p>
          <a:p>
            <a:pPr lvl="1">
              <a:lnSpc>
                <a:spcPct val="120000"/>
              </a:lnSpc>
            </a:pPr>
            <a:endParaRPr lang="en-US" sz="1400" dirty="0"/>
          </a:p>
          <a:p>
            <a:pPr>
              <a:lnSpc>
                <a:spcPct val="120000"/>
              </a:lnSpc>
            </a:pPr>
            <a:r>
              <a:rPr lang="en-US" sz="1800" dirty="0"/>
              <a:t>Groovy:</a:t>
            </a:r>
          </a:p>
          <a:p>
            <a:pPr lvl="1">
              <a:lnSpc>
                <a:spcPct val="120000"/>
              </a:lnSpc>
            </a:pPr>
            <a:r>
              <a:rPr lang="en-US" sz="1400" dirty="0"/>
              <a:t>private final Rank rank</a:t>
            </a:r>
          </a:p>
          <a:p>
            <a:pPr lvl="1">
              <a:lnSpc>
                <a:spcPct val="120000"/>
              </a:lnSpc>
            </a:pPr>
            <a:r>
              <a:rPr lang="en-US" sz="1400" dirty="0"/>
              <a:t>private final Suit suit</a:t>
            </a:r>
          </a:p>
          <a:p>
            <a:pPr>
              <a:lnSpc>
                <a:spcPct val="120000"/>
              </a:lnSpc>
            </a:pPr>
            <a:r>
              <a:rPr lang="en-US" sz="1800" dirty="0"/>
              <a:t>Scala:</a:t>
            </a:r>
          </a:p>
          <a:p>
            <a:pPr lvl="1">
              <a:lnSpc>
                <a:spcPct val="120000"/>
              </a:lnSpc>
            </a:pPr>
            <a:r>
              <a:rPr lang="en-US" sz="1400" dirty="0" err="1"/>
              <a:t>val</a:t>
            </a:r>
            <a:r>
              <a:rPr lang="en-US" sz="1400" dirty="0"/>
              <a:t> rank: Rank </a:t>
            </a:r>
          </a:p>
          <a:p>
            <a:pPr lvl="1">
              <a:lnSpc>
                <a:spcPct val="120000"/>
              </a:lnSpc>
            </a:pPr>
            <a:r>
              <a:rPr lang="en-US" sz="1400" dirty="0" err="1"/>
              <a:t>val</a:t>
            </a:r>
            <a:r>
              <a:rPr lang="en-US" sz="1400" dirty="0"/>
              <a:t> suit: Suit</a:t>
            </a:r>
          </a:p>
        </p:txBody>
      </p:sp>
    </p:spTree>
    <p:extLst>
      <p:ext uri="{BB962C8B-B14F-4D97-AF65-F5344CB8AC3E}">
        <p14:creationId xmlns:p14="http://schemas.microsoft.com/office/powerpoint/2010/main" val="30055815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Properties and Fields - </a:t>
            </a:r>
            <a:r>
              <a:rPr lang="en-US" sz="3200" dirty="0" err="1">
                <a:sym typeface="Trebuchet MS Bold" charset="0"/>
              </a:rPr>
              <a:t>DeckOfCards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2">
            <a:noAutofit/>
          </a:bodyPr>
          <a:lstStyle/>
          <a:p>
            <a:pPr>
              <a:lnSpc>
                <a:spcPct val="120000"/>
              </a:lnSpc>
            </a:pPr>
            <a:r>
              <a:rPr lang="en-US" sz="1800" dirty="0"/>
              <a:t>Java:</a:t>
            </a:r>
          </a:p>
          <a:p>
            <a:pPr marL="402336" lvl="1" indent="0">
              <a:lnSpc>
                <a:spcPct val="120000"/>
              </a:lnSpc>
              <a:buNone/>
            </a:pPr>
            <a:r>
              <a:rPr lang="en-US" sz="1400" dirty="0"/>
              <a:t>private </a:t>
            </a:r>
            <a:r>
              <a:rPr lang="en-US" sz="1400" dirty="0" err="1"/>
              <a:t>MutableList</a:t>
            </a:r>
            <a:r>
              <a:rPr lang="en-US" sz="1400" dirty="0"/>
              <a:t>&lt;Card&gt; cards;</a:t>
            </a:r>
          </a:p>
          <a:p>
            <a:pPr marL="402336" lvl="1" indent="0">
              <a:lnSpc>
                <a:spcPct val="120000"/>
              </a:lnSpc>
              <a:buNone/>
            </a:pPr>
            <a:r>
              <a:rPr lang="en-US" sz="1400" dirty="0"/>
              <a:t>private </a:t>
            </a:r>
            <a:r>
              <a:rPr lang="en-US" sz="1400" dirty="0" err="1"/>
              <a:t>ListMultimap</a:t>
            </a:r>
            <a:r>
              <a:rPr lang="en-US" sz="1400" dirty="0"/>
              <a:t>&lt;Suit, Card&gt; 	</a:t>
            </a:r>
            <a:r>
              <a:rPr lang="en-US" sz="1400" dirty="0" err="1"/>
              <a:t>cardsBySuit</a:t>
            </a:r>
            <a:r>
              <a:rPr lang="en-US" sz="1400" dirty="0"/>
              <a:t>;</a:t>
            </a:r>
          </a:p>
          <a:p>
            <a:pPr marL="402336" lvl="1" indent="0">
              <a:lnSpc>
                <a:spcPct val="120000"/>
              </a:lnSpc>
              <a:buNone/>
            </a:pPr>
            <a:r>
              <a:rPr lang="en-US" sz="1400" dirty="0"/>
              <a:t>private </a:t>
            </a:r>
            <a:r>
              <a:rPr lang="en-US" sz="1400" dirty="0" err="1"/>
              <a:t>MutableStack</a:t>
            </a:r>
            <a:r>
              <a:rPr lang="en-US" sz="1400" dirty="0"/>
              <a:t>&lt;Card&gt; deck = 	</a:t>
            </a:r>
            <a:r>
              <a:rPr lang="en-US" sz="1400" dirty="0" err="1"/>
              <a:t>Stacks.mutable.empty</a:t>
            </a:r>
            <a:r>
              <a:rPr lang="en-US" sz="1400" dirty="0"/>
              <a:t>();</a:t>
            </a:r>
          </a:p>
          <a:p>
            <a:pPr>
              <a:lnSpc>
                <a:spcPct val="120000"/>
              </a:lnSpc>
            </a:pPr>
            <a:r>
              <a:rPr lang="en-US" sz="1800" dirty="0"/>
              <a:t>Kotlin:</a:t>
            </a:r>
          </a:p>
          <a:p>
            <a:pPr marL="402336" lvl="1" indent="0">
              <a:lnSpc>
                <a:spcPct val="120000"/>
              </a:lnSpc>
              <a:buNone/>
            </a:pPr>
            <a:r>
              <a:rPr lang="en-US" sz="1400" dirty="0" err="1"/>
              <a:t>val</a:t>
            </a:r>
            <a:r>
              <a:rPr lang="en-US" sz="1400" dirty="0"/>
              <a:t> cards: List&lt;Card&gt;</a:t>
            </a:r>
          </a:p>
          <a:p>
            <a:pPr marL="402336" lvl="1" indent="0">
              <a:lnSpc>
                <a:spcPct val="120000"/>
              </a:lnSpc>
              <a:buNone/>
            </a:pPr>
            <a:r>
              <a:rPr lang="en-US" sz="1400" dirty="0" err="1"/>
              <a:t>val</a:t>
            </a:r>
            <a:r>
              <a:rPr lang="en-US" sz="1400" dirty="0"/>
              <a:t> </a:t>
            </a:r>
            <a:r>
              <a:rPr lang="en-US" sz="1400" dirty="0" err="1"/>
              <a:t>cardsBySuit</a:t>
            </a:r>
            <a:r>
              <a:rPr lang="en-US" sz="1400" dirty="0"/>
              <a:t>: Map&lt;Suit, List&lt;Card&gt;&gt;</a:t>
            </a:r>
          </a:p>
          <a:p>
            <a:pPr marL="402336" lvl="1" indent="0">
              <a:lnSpc>
                <a:spcPct val="120000"/>
              </a:lnSpc>
              <a:buNone/>
            </a:pPr>
            <a:r>
              <a:rPr lang="en-US" sz="1400" dirty="0" err="1"/>
              <a:t>var</a:t>
            </a:r>
            <a:r>
              <a:rPr lang="en-US" sz="1400" dirty="0"/>
              <a:t> deck: </a:t>
            </a:r>
            <a:r>
              <a:rPr lang="en-US" sz="1400" dirty="0" err="1"/>
              <a:t>MutableStack</a:t>
            </a:r>
            <a:r>
              <a:rPr lang="en-US" sz="1400" dirty="0"/>
              <a:t>&lt;Card&gt;</a:t>
            </a:r>
          </a:p>
          <a:p>
            <a:pPr>
              <a:lnSpc>
                <a:spcPct val="120000"/>
              </a:lnSpc>
            </a:pPr>
            <a:r>
              <a:rPr lang="en-US" sz="1800" dirty="0"/>
              <a:t>Groovy:</a:t>
            </a:r>
          </a:p>
          <a:p>
            <a:pPr marL="402336" lvl="1" indent="0">
              <a:lnSpc>
                <a:spcPct val="120000"/>
              </a:lnSpc>
              <a:buNone/>
            </a:pPr>
            <a:r>
              <a:rPr lang="en-US" sz="1400" dirty="0"/>
              <a:t>private List&lt;Card&gt; cards</a:t>
            </a:r>
          </a:p>
          <a:p>
            <a:pPr marL="402336" lvl="1" indent="0">
              <a:lnSpc>
                <a:spcPct val="120000"/>
              </a:lnSpc>
              <a:buNone/>
            </a:pPr>
            <a:r>
              <a:rPr lang="en-US" sz="1400" dirty="0"/>
              <a:t>private Map&lt;Suit, List&lt;Card&gt;&gt; </a:t>
            </a:r>
            <a:r>
              <a:rPr lang="en-US" sz="1400" dirty="0" err="1"/>
              <a:t>cardsBySuit</a:t>
            </a:r>
            <a:endParaRPr lang="en-US" sz="1400" dirty="0"/>
          </a:p>
          <a:p>
            <a:pPr marL="402336" lvl="1" indent="0">
              <a:lnSpc>
                <a:spcPct val="120000"/>
              </a:lnSpc>
              <a:buNone/>
            </a:pPr>
            <a:r>
              <a:rPr lang="en-US" sz="1400" dirty="0"/>
              <a:t>private List&lt;Card&gt; deck = new 	</a:t>
            </a:r>
            <a:r>
              <a:rPr lang="en-US" sz="1400" dirty="0" err="1"/>
              <a:t>ArrayList</a:t>
            </a:r>
            <a:r>
              <a:rPr lang="en-US" sz="1400" dirty="0"/>
              <a:t>&lt;&gt;()</a:t>
            </a:r>
            <a:endParaRPr lang="en-US" sz="1050" dirty="0"/>
          </a:p>
          <a:p>
            <a:pPr>
              <a:lnSpc>
                <a:spcPct val="120000"/>
              </a:lnSpc>
            </a:pPr>
            <a:r>
              <a:rPr lang="en-US" sz="1800" dirty="0"/>
              <a:t>Scala:</a:t>
            </a:r>
          </a:p>
          <a:p>
            <a:pPr marL="402336" lvl="1" indent="0">
              <a:lnSpc>
                <a:spcPct val="120000"/>
              </a:lnSpc>
              <a:buNone/>
            </a:pPr>
            <a:r>
              <a:rPr lang="en-US" sz="1400" dirty="0" err="1"/>
              <a:t>val</a:t>
            </a:r>
            <a:r>
              <a:rPr lang="en-US" sz="1400" dirty="0"/>
              <a:t> cards: </a:t>
            </a:r>
            <a:r>
              <a:rPr lang="en-US" sz="1400" dirty="0" err="1"/>
              <a:t>Seq</a:t>
            </a:r>
            <a:r>
              <a:rPr lang="en-US" sz="1400" dirty="0"/>
              <a:t>[Card]</a:t>
            </a:r>
          </a:p>
          <a:p>
            <a:pPr marL="402336" lvl="1" indent="0">
              <a:lnSpc>
                <a:spcPct val="120000"/>
              </a:lnSpc>
              <a:buNone/>
            </a:pPr>
            <a:r>
              <a:rPr lang="en-US" sz="1400" dirty="0" err="1"/>
              <a:t>val</a:t>
            </a:r>
            <a:r>
              <a:rPr lang="en-US" sz="1400" dirty="0"/>
              <a:t> </a:t>
            </a:r>
            <a:r>
              <a:rPr lang="en-US" sz="1400" dirty="0" err="1"/>
              <a:t>cardsBySuit</a:t>
            </a:r>
            <a:r>
              <a:rPr lang="en-US" sz="1400" dirty="0"/>
              <a:t>: Map[Suit, </a:t>
            </a:r>
            <a:r>
              <a:rPr lang="en-US" sz="1400" dirty="0" err="1"/>
              <a:t>Seq</a:t>
            </a:r>
            <a:r>
              <a:rPr lang="en-US" sz="1400" dirty="0"/>
              <a:t>[Card]]</a:t>
            </a:r>
          </a:p>
          <a:p>
            <a:pPr marL="402336" lvl="1" indent="0">
              <a:lnSpc>
                <a:spcPct val="120000"/>
              </a:lnSpc>
              <a:buNone/>
            </a:pPr>
            <a:r>
              <a:rPr lang="en-US" sz="1400" dirty="0" err="1"/>
              <a:t>var</a:t>
            </a:r>
            <a:r>
              <a:rPr lang="en-US" sz="1400" dirty="0"/>
              <a:t> deck: </a:t>
            </a:r>
            <a:r>
              <a:rPr lang="en-US" sz="1400" dirty="0" err="1"/>
              <a:t>mutable.ArrayStack</a:t>
            </a:r>
            <a:r>
              <a:rPr lang="en-US" sz="1400" dirty="0"/>
              <a:t>[Card]</a:t>
            </a:r>
          </a:p>
        </p:txBody>
      </p:sp>
    </p:spTree>
    <p:extLst>
      <p:ext uri="{BB962C8B-B14F-4D97-AF65-F5344CB8AC3E}">
        <p14:creationId xmlns:p14="http://schemas.microsoft.com/office/powerpoint/2010/main" val="308704491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Constructors - Card</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2">
            <a:noAutofit/>
          </a:bodyPr>
          <a:lstStyle/>
          <a:p>
            <a:pPr>
              <a:lnSpc>
                <a:spcPct val="120000"/>
              </a:lnSpc>
            </a:pPr>
            <a:r>
              <a:rPr lang="en-US" sz="1800" dirty="0"/>
              <a:t>Java:</a:t>
            </a:r>
          </a:p>
          <a:p>
            <a:pPr marL="402336" lvl="1" indent="0">
              <a:lnSpc>
                <a:spcPct val="120000"/>
              </a:lnSpc>
              <a:buNone/>
            </a:pPr>
            <a:r>
              <a:rPr lang="en-US" sz="1400" dirty="0"/>
              <a:t>public Card(Rank rank, Suit suit) {</a:t>
            </a:r>
          </a:p>
          <a:p>
            <a:pPr marL="402336" lvl="1" indent="0">
              <a:lnSpc>
                <a:spcPct val="120000"/>
              </a:lnSpc>
              <a:buNone/>
            </a:pPr>
            <a:r>
              <a:rPr lang="en-US" sz="1400" dirty="0"/>
              <a:t>    </a:t>
            </a:r>
            <a:r>
              <a:rPr lang="en-US" sz="1400" dirty="0" err="1"/>
              <a:t>this.rank</a:t>
            </a:r>
            <a:r>
              <a:rPr lang="en-US" sz="1400" dirty="0"/>
              <a:t> = rank;</a:t>
            </a:r>
          </a:p>
          <a:p>
            <a:pPr marL="402336" lvl="1" indent="0">
              <a:lnSpc>
                <a:spcPct val="120000"/>
              </a:lnSpc>
              <a:buNone/>
            </a:pPr>
            <a:r>
              <a:rPr lang="en-US" sz="1400" dirty="0"/>
              <a:t>    </a:t>
            </a:r>
            <a:r>
              <a:rPr lang="en-US" sz="1400" dirty="0" err="1"/>
              <a:t>this.suit</a:t>
            </a:r>
            <a:r>
              <a:rPr lang="en-US" sz="1400" dirty="0"/>
              <a:t> = suit;</a:t>
            </a:r>
          </a:p>
          <a:p>
            <a:pPr marL="402336" lvl="1" indent="0">
              <a:lnSpc>
                <a:spcPct val="120000"/>
              </a:lnSpc>
              <a:buNone/>
            </a:pPr>
            <a:r>
              <a:rPr lang="en-US" sz="1400" dirty="0"/>
              <a:t>}</a:t>
            </a:r>
          </a:p>
          <a:p>
            <a:pPr>
              <a:lnSpc>
                <a:spcPct val="120000"/>
              </a:lnSpc>
            </a:pPr>
            <a:r>
              <a:rPr lang="en-US" sz="1800" dirty="0"/>
              <a:t>Kotlin:</a:t>
            </a:r>
          </a:p>
          <a:p>
            <a:pPr marL="402336" lvl="1" indent="0">
              <a:lnSpc>
                <a:spcPct val="120000"/>
              </a:lnSpc>
              <a:buNone/>
            </a:pPr>
            <a:r>
              <a:rPr lang="en-US" sz="1400" dirty="0"/>
              <a:t>data class Card constructor(</a:t>
            </a:r>
            <a:r>
              <a:rPr lang="en-US" sz="1400" dirty="0" err="1"/>
              <a:t>val</a:t>
            </a:r>
            <a:r>
              <a:rPr lang="en-US" sz="1400" dirty="0"/>
              <a:t> rank: Rank, </a:t>
            </a:r>
            <a:r>
              <a:rPr lang="en-US" sz="1400" dirty="0" err="1"/>
              <a:t>val</a:t>
            </a:r>
            <a:r>
              <a:rPr lang="en-US" sz="1400" dirty="0"/>
              <a:t> suit: Suit)</a:t>
            </a:r>
          </a:p>
          <a:p>
            <a:pPr marL="402336" lvl="1" indent="0">
              <a:lnSpc>
                <a:spcPct val="120000"/>
              </a:lnSpc>
              <a:buNone/>
            </a:pPr>
            <a:endParaRPr lang="en-US" sz="1400" dirty="0"/>
          </a:p>
          <a:p>
            <a:pPr>
              <a:lnSpc>
                <a:spcPct val="120000"/>
              </a:lnSpc>
            </a:pPr>
            <a:r>
              <a:rPr lang="en-US" sz="1800" dirty="0"/>
              <a:t>Groovy:</a:t>
            </a:r>
          </a:p>
          <a:p>
            <a:pPr marL="402336" lvl="1" indent="0">
              <a:lnSpc>
                <a:spcPct val="120000"/>
              </a:lnSpc>
              <a:buNone/>
            </a:pPr>
            <a:r>
              <a:rPr lang="en-US" sz="1400" dirty="0"/>
              <a:t>Card(Rank rank, Suit suit) {</a:t>
            </a:r>
          </a:p>
          <a:p>
            <a:pPr marL="402336" lvl="1" indent="0">
              <a:lnSpc>
                <a:spcPct val="120000"/>
              </a:lnSpc>
              <a:buNone/>
            </a:pPr>
            <a:r>
              <a:rPr lang="en-US" sz="1400" dirty="0"/>
              <a:t>    </a:t>
            </a:r>
            <a:r>
              <a:rPr lang="en-US" sz="1400" dirty="0" err="1"/>
              <a:t>this.rank</a:t>
            </a:r>
            <a:r>
              <a:rPr lang="en-US" sz="1400" dirty="0"/>
              <a:t> = rank</a:t>
            </a:r>
          </a:p>
          <a:p>
            <a:pPr marL="402336" lvl="1" indent="0">
              <a:lnSpc>
                <a:spcPct val="120000"/>
              </a:lnSpc>
              <a:buNone/>
            </a:pPr>
            <a:r>
              <a:rPr lang="en-US" sz="1400" dirty="0"/>
              <a:t>    </a:t>
            </a:r>
            <a:r>
              <a:rPr lang="en-US" sz="1400" dirty="0" err="1"/>
              <a:t>this.suit</a:t>
            </a:r>
            <a:r>
              <a:rPr lang="en-US" sz="1400" dirty="0"/>
              <a:t> = suit</a:t>
            </a:r>
          </a:p>
          <a:p>
            <a:pPr marL="402336" lvl="1" indent="0">
              <a:lnSpc>
                <a:spcPct val="120000"/>
              </a:lnSpc>
              <a:buNone/>
            </a:pPr>
            <a:r>
              <a:rPr lang="en-US" sz="1400" dirty="0"/>
              <a:t>}</a:t>
            </a:r>
          </a:p>
          <a:p>
            <a:pPr>
              <a:lnSpc>
                <a:spcPct val="120000"/>
              </a:lnSpc>
            </a:pPr>
            <a:r>
              <a:rPr lang="en-US" sz="1800" dirty="0"/>
              <a:t>Scala:</a:t>
            </a:r>
          </a:p>
          <a:p>
            <a:pPr marL="402336" lvl="1" indent="0">
              <a:lnSpc>
                <a:spcPct val="120000"/>
              </a:lnSpc>
              <a:buNone/>
            </a:pPr>
            <a:r>
              <a:rPr lang="en-US" sz="1400" dirty="0"/>
              <a:t>class Card(</a:t>
            </a:r>
            <a:r>
              <a:rPr lang="en-US" sz="1400" dirty="0" err="1"/>
              <a:t>val</a:t>
            </a:r>
            <a:r>
              <a:rPr lang="en-US" sz="1400" dirty="0"/>
              <a:t> rank: Rank, </a:t>
            </a:r>
            <a:r>
              <a:rPr lang="en-US" sz="1400" dirty="0" err="1"/>
              <a:t>val</a:t>
            </a:r>
            <a:r>
              <a:rPr lang="en-US" sz="1400" dirty="0"/>
              <a:t> suit: Suit)</a:t>
            </a:r>
          </a:p>
        </p:txBody>
      </p:sp>
    </p:spTree>
    <p:extLst>
      <p:ext uri="{BB962C8B-B14F-4D97-AF65-F5344CB8AC3E}">
        <p14:creationId xmlns:p14="http://schemas.microsoft.com/office/powerpoint/2010/main" val="204114684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Constructors - </a:t>
            </a:r>
            <a:r>
              <a:rPr lang="en-US" sz="3200" dirty="0" err="1">
                <a:sym typeface="Trebuchet MS Bold" charset="0"/>
              </a:rPr>
              <a:t>DeckOfCards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Java:</a:t>
            </a:r>
          </a:p>
          <a:p>
            <a:pPr marL="402336" lvl="1" indent="0">
              <a:lnSpc>
                <a:spcPct val="120000"/>
              </a:lnSpc>
              <a:buNone/>
            </a:pPr>
            <a:r>
              <a:rPr lang="en-US" sz="1400" dirty="0"/>
              <a:t>public </a:t>
            </a:r>
            <a:r>
              <a:rPr lang="en-US" sz="1400" dirty="0" err="1"/>
              <a:t>JavaDeckOfCards</a:t>
            </a:r>
            <a:r>
              <a:rPr lang="en-US" sz="1400" dirty="0"/>
              <a:t>() {</a:t>
            </a:r>
          </a:p>
          <a:p>
            <a:pPr marL="402336" lvl="1" indent="0">
              <a:lnSpc>
                <a:spcPct val="120000"/>
              </a:lnSpc>
              <a:buNone/>
            </a:pPr>
            <a:r>
              <a:rPr lang="en-US" sz="1400" dirty="0"/>
              <a:t>    </a:t>
            </a:r>
            <a:r>
              <a:rPr lang="en-US" sz="1400" dirty="0" err="1"/>
              <a:t>this.cards</a:t>
            </a:r>
            <a:r>
              <a:rPr lang="en-US" sz="1400" dirty="0"/>
              <a:t> = </a:t>
            </a:r>
            <a:r>
              <a:rPr lang="en-US" sz="1400" dirty="0" err="1"/>
              <a:t>Card.getCards</a:t>
            </a:r>
            <a:r>
              <a:rPr lang="en-US" sz="1400" dirty="0"/>
              <a:t>().</a:t>
            </a:r>
            <a:r>
              <a:rPr lang="en-US" sz="1400" dirty="0" err="1"/>
              <a:t>toSortedList</a:t>
            </a:r>
            <a:r>
              <a:rPr lang="en-US" sz="1400" dirty="0"/>
              <a:t>();</a:t>
            </a:r>
          </a:p>
          <a:p>
            <a:pPr marL="402336" lvl="1" indent="0">
              <a:lnSpc>
                <a:spcPct val="120000"/>
              </a:lnSpc>
              <a:buNone/>
            </a:pPr>
            <a:r>
              <a:rPr lang="en-US" sz="1400" dirty="0"/>
              <a:t>    </a:t>
            </a:r>
            <a:r>
              <a:rPr lang="en-US" sz="1400" dirty="0" err="1"/>
              <a:t>this.cardsBySuit</a:t>
            </a:r>
            <a:r>
              <a:rPr lang="en-US" sz="1400" dirty="0"/>
              <a:t> = </a:t>
            </a:r>
            <a:r>
              <a:rPr lang="en-US" sz="1400" dirty="0" err="1"/>
              <a:t>this.cards.groupBy</a:t>
            </a:r>
            <a:r>
              <a:rPr lang="en-US" sz="1400" dirty="0"/>
              <a:t>(Card::</a:t>
            </a:r>
            <a:r>
              <a:rPr lang="en-US" sz="1400" dirty="0" err="1"/>
              <a:t>getSuit</a:t>
            </a:r>
            <a:r>
              <a:rPr lang="en-US" sz="1400" dirty="0"/>
              <a:t>);</a:t>
            </a:r>
          </a:p>
          <a:p>
            <a:pPr marL="402336" lvl="1" indent="0">
              <a:lnSpc>
                <a:spcPct val="120000"/>
              </a:lnSpc>
              <a:buNone/>
            </a:pPr>
            <a:r>
              <a:rPr lang="en-US" sz="1400" dirty="0"/>
              <a:t>}</a:t>
            </a:r>
          </a:p>
          <a:p>
            <a:pPr>
              <a:lnSpc>
                <a:spcPct val="120000"/>
              </a:lnSpc>
            </a:pPr>
            <a:r>
              <a:rPr lang="en-US" sz="1800" dirty="0"/>
              <a:t>Kotlin:</a:t>
            </a:r>
          </a:p>
          <a:p>
            <a:pPr marL="402336" lvl="1" indent="0">
              <a:lnSpc>
                <a:spcPct val="120000"/>
              </a:lnSpc>
              <a:buNone/>
            </a:pPr>
            <a:r>
              <a:rPr lang="en-US" sz="1400" dirty="0"/>
              <a:t>data class </a:t>
            </a:r>
            <a:r>
              <a:rPr lang="en-US" sz="1400" dirty="0" err="1"/>
              <a:t>KotlinDeckOfCards</a:t>
            </a:r>
            <a:r>
              <a:rPr lang="en-US" sz="1400" dirty="0"/>
              <a:t>(</a:t>
            </a:r>
          </a:p>
          <a:p>
            <a:pPr marL="402336" lvl="1" indent="0">
              <a:lnSpc>
                <a:spcPct val="120000"/>
              </a:lnSpc>
              <a:buNone/>
            </a:pPr>
            <a:r>
              <a:rPr lang="en-US" sz="1400" dirty="0"/>
              <a:t>    </a:t>
            </a:r>
            <a:r>
              <a:rPr lang="en-US" sz="1400" dirty="0" err="1"/>
              <a:t>val</a:t>
            </a:r>
            <a:r>
              <a:rPr lang="en-US" sz="1400" dirty="0"/>
              <a:t> cards: List&lt;Card&gt; = </a:t>
            </a:r>
            <a:r>
              <a:rPr lang="en-US" sz="1400" dirty="0" err="1"/>
              <a:t>Card.getCards</a:t>
            </a:r>
            <a:r>
              <a:rPr lang="en-US" sz="1400" dirty="0"/>
              <a:t>().sorted(),</a:t>
            </a:r>
          </a:p>
          <a:p>
            <a:pPr marL="402336" lvl="1" indent="0">
              <a:lnSpc>
                <a:spcPct val="120000"/>
              </a:lnSpc>
              <a:buNone/>
            </a:pPr>
            <a:r>
              <a:rPr lang="en-US" sz="1400" dirty="0"/>
              <a:t>    </a:t>
            </a:r>
            <a:r>
              <a:rPr lang="en-US" sz="1400" dirty="0" err="1"/>
              <a:t>val</a:t>
            </a:r>
            <a:r>
              <a:rPr lang="en-US" sz="1400" dirty="0"/>
              <a:t> </a:t>
            </a:r>
            <a:r>
              <a:rPr lang="en-US" sz="1400" dirty="0" err="1"/>
              <a:t>cardsBySuit</a:t>
            </a:r>
            <a:r>
              <a:rPr lang="en-US" sz="1400" dirty="0"/>
              <a:t>: Map&lt;Suit, List&lt;Card&gt;&gt; = </a:t>
            </a:r>
            <a:r>
              <a:rPr lang="en-US" sz="1400" dirty="0" err="1"/>
              <a:t>cards.groupBy</a:t>
            </a:r>
            <a:r>
              <a:rPr lang="en-US" sz="1400" dirty="0"/>
              <a:t> { card -&gt; </a:t>
            </a:r>
            <a:r>
              <a:rPr lang="en-US" sz="1400" dirty="0" err="1"/>
              <a:t>card.suit</a:t>
            </a:r>
            <a:r>
              <a:rPr lang="en-US" sz="1400" dirty="0"/>
              <a:t> },</a:t>
            </a:r>
          </a:p>
          <a:p>
            <a:pPr marL="402336" lvl="1" indent="0">
              <a:lnSpc>
                <a:spcPct val="120000"/>
              </a:lnSpc>
              <a:buNone/>
            </a:pPr>
            <a:r>
              <a:rPr lang="en-US" sz="1400" dirty="0"/>
              <a:t>    </a:t>
            </a:r>
            <a:r>
              <a:rPr lang="en-US" sz="1400" dirty="0" err="1"/>
              <a:t>var</a:t>
            </a:r>
            <a:r>
              <a:rPr lang="en-US" sz="1400" dirty="0"/>
              <a:t> deck: </a:t>
            </a:r>
            <a:r>
              <a:rPr lang="en-US" sz="1400" dirty="0" err="1"/>
              <a:t>MutableStack</a:t>
            </a:r>
            <a:r>
              <a:rPr lang="en-US" sz="1400" dirty="0"/>
              <a:t>&lt;Card&gt; = </a:t>
            </a:r>
            <a:r>
              <a:rPr lang="en-US" sz="1400" dirty="0" err="1"/>
              <a:t>Stacks.mutable.empty</a:t>
            </a:r>
            <a:r>
              <a:rPr lang="en-US" sz="1400" dirty="0"/>
              <a:t>())</a:t>
            </a:r>
          </a:p>
        </p:txBody>
      </p:sp>
    </p:spTree>
    <p:extLst>
      <p:ext uri="{BB962C8B-B14F-4D97-AF65-F5344CB8AC3E}">
        <p14:creationId xmlns:p14="http://schemas.microsoft.com/office/powerpoint/2010/main" val="287602989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4" name="Rectangle 1"/>
          <p:cNvSpPr>
            <a:spLocks noGrp="1" noChangeArrowheads="1"/>
          </p:cNvSpPr>
          <p:nvPr>
            <p:ph type="title"/>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latin typeface="Trebuchet MS Bold" panose="020B0703020202020204" pitchFamily="34" charset="0"/>
              </a:rPr>
              <a:t>Abstract</a:t>
            </a:r>
          </a:p>
        </p:txBody>
      </p:sp>
      <p:sp>
        <p:nvSpPr>
          <p:cNvPr id="18435" name="Rectangle 2"/>
          <p:cNvSpPr>
            <a:spLocks noGrp="1" noChangeArrowheads="1"/>
          </p:cNvSpPr>
          <p:nvPr>
            <p:ph idx="1"/>
          </p:nvPr>
        </p:nvSpPr>
        <p:spPr bwMode="auto">
          <a:xfrm>
            <a:off x="1169624" y="1191273"/>
            <a:ext cx="7695855" cy="3394175"/>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normAutofit/>
          </a:bodyPr>
          <a:lstStyle/>
          <a:p>
            <a:pPr marL="0" indent="0">
              <a:spcBef>
                <a:spcPts val="563"/>
              </a:spcBef>
              <a:buSzPct val="171000"/>
              <a:buNone/>
            </a:pPr>
            <a:r>
              <a:rPr lang="en-US" sz="1125" dirty="0"/>
              <a:t>One of the key pillars of Java language strength is the Java Virtual Machine. With its openness to other languages, it enables developers to choose the right tool for their job and still benefit from the rich Java ecosystem. This has led to the creation of many different languages over the years, with some languages getting more attention and traction than others. Still, most Java developers don’t use, or haven’t even tried, anything besides “plain old Java.” This session shows how these languages compare in terms of syntax, target use cases, and projects that use them. This will help you expand your toolset and choose the right language for your next effort.</a:t>
            </a:r>
            <a:endParaRPr lang="en-US" altLang="en-US" sz="1125" dirty="0"/>
          </a:p>
        </p:txBody>
      </p:sp>
    </p:spTree>
    <p:extLst>
      <p:ext uri="{BB962C8B-B14F-4D97-AF65-F5344CB8AC3E}">
        <p14:creationId xmlns:p14="http://schemas.microsoft.com/office/powerpoint/2010/main" val="384242361"/>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Constructors - </a:t>
            </a:r>
            <a:r>
              <a:rPr lang="en-US" sz="3200" dirty="0" err="1">
                <a:sym typeface="Trebuchet MS Bold" charset="0"/>
              </a:rPr>
              <a:t>DeckOfCards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Groovy:</a:t>
            </a:r>
          </a:p>
          <a:p>
            <a:pPr marL="402336" lvl="1" indent="0">
              <a:lnSpc>
                <a:spcPct val="120000"/>
              </a:lnSpc>
              <a:buNone/>
            </a:pPr>
            <a:r>
              <a:rPr lang="en-US" sz="1400" dirty="0" err="1"/>
              <a:t>GroovyDeckOfCards</a:t>
            </a:r>
            <a:r>
              <a:rPr lang="en-US" sz="1400" dirty="0"/>
              <a:t>() {</a:t>
            </a:r>
          </a:p>
          <a:p>
            <a:pPr marL="402336" lvl="1" indent="0">
              <a:lnSpc>
                <a:spcPct val="120000"/>
              </a:lnSpc>
              <a:buNone/>
            </a:pPr>
            <a:r>
              <a:rPr lang="en-US" sz="1400" dirty="0"/>
              <a:t>    </a:t>
            </a:r>
            <a:r>
              <a:rPr lang="en-US" sz="1400" dirty="0" err="1"/>
              <a:t>this.cards</a:t>
            </a:r>
            <a:r>
              <a:rPr lang="en-US" sz="1400" dirty="0"/>
              <a:t> = </a:t>
            </a:r>
            <a:r>
              <a:rPr lang="en-US" sz="1400" dirty="0" err="1"/>
              <a:t>Card.cards</a:t>
            </a:r>
            <a:r>
              <a:rPr lang="en-US" sz="1400" dirty="0"/>
              <a:t>().sort()</a:t>
            </a:r>
          </a:p>
          <a:p>
            <a:pPr marL="402336" lvl="1" indent="0">
              <a:lnSpc>
                <a:spcPct val="120000"/>
              </a:lnSpc>
              <a:buNone/>
            </a:pPr>
            <a:r>
              <a:rPr lang="en-US" sz="1400" dirty="0"/>
              <a:t>    </a:t>
            </a:r>
            <a:r>
              <a:rPr lang="en-US" sz="1400" dirty="0" err="1"/>
              <a:t>this.cardsBySuit</a:t>
            </a:r>
            <a:r>
              <a:rPr lang="en-US" sz="1400" dirty="0"/>
              <a:t> = </a:t>
            </a:r>
            <a:r>
              <a:rPr lang="en-US" sz="1400" dirty="0" err="1"/>
              <a:t>this.cards.groupBy</a:t>
            </a:r>
            <a:r>
              <a:rPr lang="en-US" sz="1400" dirty="0"/>
              <a:t> { </a:t>
            </a:r>
            <a:r>
              <a:rPr lang="en-US" sz="1400" dirty="0" err="1"/>
              <a:t>it.getSuit</a:t>
            </a:r>
            <a:r>
              <a:rPr lang="en-US" sz="1400" dirty="0"/>
              <a:t>() }</a:t>
            </a:r>
          </a:p>
          <a:p>
            <a:pPr marL="402336" lvl="1" indent="0">
              <a:lnSpc>
                <a:spcPct val="120000"/>
              </a:lnSpc>
              <a:buNone/>
            </a:pPr>
            <a:r>
              <a:rPr lang="en-US" sz="1400" dirty="0"/>
              <a:t>}</a:t>
            </a:r>
          </a:p>
          <a:p>
            <a:pPr>
              <a:lnSpc>
                <a:spcPct val="120000"/>
              </a:lnSpc>
            </a:pPr>
            <a:r>
              <a:rPr lang="en-US" sz="1800" dirty="0"/>
              <a:t>Scala:</a:t>
            </a:r>
          </a:p>
          <a:p>
            <a:pPr marL="402336" lvl="1" indent="0">
              <a:lnSpc>
                <a:spcPct val="120000"/>
              </a:lnSpc>
              <a:buNone/>
            </a:pPr>
            <a:r>
              <a:rPr lang="en-US" sz="1400" dirty="0" err="1"/>
              <a:t>val</a:t>
            </a:r>
            <a:r>
              <a:rPr lang="en-US" sz="1400" dirty="0"/>
              <a:t> cards: </a:t>
            </a:r>
            <a:r>
              <a:rPr lang="en-US" sz="1400" dirty="0" err="1"/>
              <a:t>Seq</a:t>
            </a:r>
            <a:r>
              <a:rPr lang="en-US" sz="1400" dirty="0"/>
              <a:t>[Card] = </a:t>
            </a:r>
            <a:r>
              <a:rPr lang="en-US" sz="1400" dirty="0" err="1"/>
              <a:t>Card.getCards.toBuffer.sorted</a:t>
            </a:r>
            <a:endParaRPr lang="en-US" sz="1400" dirty="0"/>
          </a:p>
          <a:p>
            <a:pPr marL="402336" lvl="1" indent="0">
              <a:lnSpc>
                <a:spcPct val="120000"/>
              </a:lnSpc>
              <a:buNone/>
            </a:pPr>
            <a:r>
              <a:rPr lang="en-US" sz="1400" dirty="0" err="1"/>
              <a:t>val</a:t>
            </a:r>
            <a:r>
              <a:rPr lang="en-US" sz="1400" dirty="0"/>
              <a:t> </a:t>
            </a:r>
            <a:r>
              <a:rPr lang="en-US" sz="1400" dirty="0" err="1"/>
              <a:t>cardsBySuit</a:t>
            </a:r>
            <a:r>
              <a:rPr lang="en-US" sz="1400" dirty="0"/>
              <a:t>: Map[Suit, </a:t>
            </a:r>
            <a:r>
              <a:rPr lang="en-US" sz="1400" dirty="0" err="1"/>
              <a:t>Seq</a:t>
            </a:r>
            <a:r>
              <a:rPr lang="en-US" sz="1400" dirty="0"/>
              <a:t>[Card]] = </a:t>
            </a:r>
            <a:r>
              <a:rPr lang="en-US" sz="1400" dirty="0" err="1"/>
              <a:t>this.cards.groupBy</a:t>
            </a:r>
            <a:r>
              <a:rPr lang="en-US" sz="1400" dirty="0"/>
              <a:t>(_.suit)</a:t>
            </a:r>
          </a:p>
          <a:p>
            <a:pPr marL="402336" lvl="1" indent="0">
              <a:lnSpc>
                <a:spcPct val="120000"/>
              </a:lnSpc>
              <a:buNone/>
            </a:pPr>
            <a:r>
              <a:rPr lang="en-US" sz="1400" dirty="0" err="1"/>
              <a:t>var</a:t>
            </a:r>
            <a:r>
              <a:rPr lang="en-US" sz="1400" dirty="0"/>
              <a:t> deck: </a:t>
            </a:r>
            <a:r>
              <a:rPr lang="en-US" sz="1400" dirty="0" err="1"/>
              <a:t>mutable.ArrayStack</a:t>
            </a:r>
            <a:r>
              <a:rPr lang="en-US" sz="1400" dirty="0"/>
              <a:t>[Card] = </a:t>
            </a:r>
            <a:r>
              <a:rPr lang="en-US" sz="1400" dirty="0" err="1"/>
              <a:t>mutable.ArrayStack</a:t>
            </a:r>
            <a:r>
              <a:rPr lang="en-US" sz="1400" dirty="0"/>
              <a:t>()</a:t>
            </a:r>
          </a:p>
        </p:txBody>
      </p:sp>
    </p:spTree>
    <p:extLst>
      <p:ext uri="{BB962C8B-B14F-4D97-AF65-F5344CB8AC3E}">
        <p14:creationId xmlns:p14="http://schemas.microsoft.com/office/powerpoint/2010/main" val="3674090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Getters/Setters – </a:t>
            </a:r>
            <a:r>
              <a:rPr lang="en-US" sz="3200" dirty="0" err="1">
                <a:sym typeface="Trebuchet MS Bold" charset="0"/>
              </a:rPr>
              <a:t>DeckOfCards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Java:</a:t>
            </a:r>
          </a:p>
          <a:p>
            <a:pPr marL="402336" lvl="1" indent="0">
              <a:buNone/>
            </a:pPr>
            <a:r>
              <a:rPr lang="en-US" sz="1400" dirty="0"/>
              <a:t>public </a:t>
            </a:r>
            <a:r>
              <a:rPr lang="en-US" sz="1400" dirty="0" err="1"/>
              <a:t>ListIterable</a:t>
            </a:r>
            <a:r>
              <a:rPr lang="en-US" sz="1400" dirty="0"/>
              <a:t>&lt;Card&gt; </a:t>
            </a:r>
            <a:r>
              <a:rPr lang="en-US" sz="1400" dirty="0" err="1"/>
              <a:t>getCards</a:t>
            </a:r>
            <a:r>
              <a:rPr lang="en-US" sz="1400" dirty="0"/>
              <a:t>() {</a:t>
            </a:r>
          </a:p>
          <a:p>
            <a:pPr marL="402336" lvl="1" indent="0">
              <a:buNone/>
            </a:pPr>
            <a:r>
              <a:rPr lang="en-US" sz="1400" dirty="0"/>
              <a:t>    return </a:t>
            </a:r>
            <a:r>
              <a:rPr lang="en-US" sz="1400" dirty="0" err="1"/>
              <a:t>this.cards</a:t>
            </a:r>
            <a:r>
              <a:rPr lang="en-US" sz="1400" dirty="0"/>
              <a:t>;</a:t>
            </a:r>
          </a:p>
          <a:p>
            <a:pPr marL="402336" lvl="1" indent="0">
              <a:buNone/>
            </a:pPr>
            <a:r>
              <a:rPr lang="en-US" sz="1400" dirty="0"/>
              <a:t>}</a:t>
            </a:r>
          </a:p>
          <a:p>
            <a:pPr marL="402336" lvl="1" indent="0">
              <a:buNone/>
            </a:pPr>
            <a:r>
              <a:rPr lang="en-US" sz="1400" dirty="0"/>
              <a:t>public </a:t>
            </a:r>
            <a:r>
              <a:rPr lang="en-US" sz="1400" dirty="0" err="1"/>
              <a:t>ListMultimap</a:t>
            </a:r>
            <a:r>
              <a:rPr lang="en-US" sz="1400" dirty="0"/>
              <a:t>&lt;Suit, Card&gt; </a:t>
            </a:r>
            <a:r>
              <a:rPr lang="en-US" sz="1400" dirty="0" err="1"/>
              <a:t>getCardsBySuit</a:t>
            </a:r>
            <a:r>
              <a:rPr lang="en-US" sz="1400" dirty="0"/>
              <a:t>() {</a:t>
            </a:r>
          </a:p>
          <a:p>
            <a:pPr marL="402336" lvl="1" indent="0">
              <a:buNone/>
            </a:pPr>
            <a:r>
              <a:rPr lang="en-US" sz="1400" dirty="0"/>
              <a:t>    return </a:t>
            </a:r>
            <a:r>
              <a:rPr lang="en-US" sz="1400" dirty="0" err="1"/>
              <a:t>this.cardsBySuit</a:t>
            </a:r>
            <a:r>
              <a:rPr lang="en-US" sz="1400" dirty="0"/>
              <a:t>;</a:t>
            </a:r>
          </a:p>
          <a:p>
            <a:pPr marL="402336" lvl="1" indent="0">
              <a:buNone/>
            </a:pPr>
            <a:r>
              <a:rPr lang="en-US" sz="1400" dirty="0"/>
              <a:t>}</a:t>
            </a:r>
          </a:p>
          <a:p>
            <a:pPr marL="402336" lvl="1" indent="0">
              <a:buNone/>
            </a:pPr>
            <a:endParaRPr lang="en-US" sz="1400" dirty="0"/>
          </a:p>
          <a:p>
            <a:pPr marL="402336" lvl="1" indent="0">
              <a:buNone/>
            </a:pPr>
            <a:r>
              <a:rPr lang="en-US" sz="1400" dirty="0" err="1"/>
              <a:t>jdkDeck</a:t>
            </a:r>
            <a:r>
              <a:rPr lang="en-US" sz="1400" dirty="0"/>
              <a:t> = </a:t>
            </a:r>
            <a:r>
              <a:rPr lang="en-US" sz="1400" dirty="0" err="1"/>
              <a:t>JavaDeckOfCards</a:t>
            </a:r>
            <a:r>
              <a:rPr lang="en-US" sz="1400" dirty="0"/>
              <a:t>()</a:t>
            </a:r>
          </a:p>
          <a:p>
            <a:pPr marL="402336" lvl="1" indent="0">
              <a:buNone/>
            </a:pPr>
            <a:r>
              <a:rPr lang="en-US" sz="1400" dirty="0" err="1"/>
              <a:t>jdkDeck.getCards</a:t>
            </a:r>
            <a:r>
              <a:rPr lang="en-US" sz="1400" dirty="0"/>
              <a:t>()</a:t>
            </a:r>
          </a:p>
          <a:p>
            <a:pPr marL="402336" lvl="1" indent="0">
              <a:buNone/>
            </a:pPr>
            <a:r>
              <a:rPr lang="en-US" sz="1400" dirty="0" err="1"/>
              <a:t>jdkDeck.getCardsBySuit</a:t>
            </a:r>
            <a:r>
              <a:rPr lang="en-US" sz="1400" dirty="0"/>
              <a:t>()</a:t>
            </a:r>
          </a:p>
        </p:txBody>
      </p:sp>
    </p:spTree>
    <p:extLst>
      <p:ext uri="{BB962C8B-B14F-4D97-AF65-F5344CB8AC3E}">
        <p14:creationId xmlns:p14="http://schemas.microsoft.com/office/powerpoint/2010/main" val="3276161951"/>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Getters/Setters – </a:t>
            </a:r>
            <a:r>
              <a:rPr lang="en-US" sz="3200" dirty="0" err="1">
                <a:sym typeface="Trebuchet MS Bold" charset="0"/>
              </a:rPr>
              <a:t>DeckOfCards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Kotlin:</a:t>
            </a:r>
          </a:p>
          <a:p>
            <a:pPr marL="402336" lvl="1" indent="0">
              <a:buNone/>
            </a:pPr>
            <a:r>
              <a:rPr lang="en-US" sz="1400" dirty="0"/>
              <a:t>//For data classes, accessors need not be declared - they are implicitly available!</a:t>
            </a:r>
          </a:p>
          <a:p>
            <a:pPr marL="402336" lvl="1" indent="0">
              <a:buNone/>
            </a:pPr>
            <a:endParaRPr lang="en-US" sz="1400" dirty="0"/>
          </a:p>
          <a:p>
            <a:pPr marL="402336" lvl="1" indent="0">
              <a:buNone/>
            </a:pPr>
            <a:r>
              <a:rPr lang="en-US" sz="1400" dirty="0" err="1"/>
              <a:t>kotlinDeck</a:t>
            </a:r>
            <a:r>
              <a:rPr lang="en-US" sz="1400" dirty="0"/>
              <a:t> = </a:t>
            </a:r>
            <a:r>
              <a:rPr lang="en-US" sz="1400" dirty="0" err="1"/>
              <a:t>KotlinDeckOfCards</a:t>
            </a:r>
            <a:r>
              <a:rPr lang="en-US" sz="1400" dirty="0"/>
              <a:t>()</a:t>
            </a:r>
          </a:p>
          <a:p>
            <a:pPr marL="402336" lvl="1" indent="0">
              <a:buNone/>
            </a:pPr>
            <a:r>
              <a:rPr lang="en-US" sz="1400" dirty="0" err="1"/>
              <a:t>kotlinDeck.cards</a:t>
            </a:r>
            <a:endParaRPr lang="en-US" sz="1400" dirty="0"/>
          </a:p>
          <a:p>
            <a:pPr marL="402336" lvl="1" indent="0">
              <a:buNone/>
            </a:pPr>
            <a:r>
              <a:rPr lang="en-US" sz="1400" dirty="0" err="1"/>
              <a:t>kotlinDeck.cardsBySuit</a:t>
            </a:r>
            <a:endParaRPr lang="en-US" sz="1400" dirty="0"/>
          </a:p>
        </p:txBody>
      </p:sp>
    </p:spTree>
    <p:extLst>
      <p:ext uri="{BB962C8B-B14F-4D97-AF65-F5344CB8AC3E}">
        <p14:creationId xmlns:p14="http://schemas.microsoft.com/office/powerpoint/2010/main" val="231850019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Getters/Setters – </a:t>
            </a:r>
            <a:r>
              <a:rPr lang="en-US" sz="3200" dirty="0" err="1">
                <a:sym typeface="Trebuchet MS Bold" charset="0"/>
              </a:rPr>
              <a:t>DeckOfCards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Groovy:</a:t>
            </a:r>
          </a:p>
          <a:p>
            <a:pPr marL="402336" lvl="1" indent="0">
              <a:buNone/>
            </a:pPr>
            <a:r>
              <a:rPr lang="en-US" sz="1400" dirty="0"/>
              <a:t>List&lt;Card&gt; </a:t>
            </a:r>
            <a:r>
              <a:rPr lang="en-US" sz="1400" dirty="0" err="1"/>
              <a:t>getCards</a:t>
            </a:r>
            <a:r>
              <a:rPr lang="en-US" sz="1400" dirty="0"/>
              <a:t>() {</a:t>
            </a:r>
          </a:p>
          <a:p>
            <a:pPr marL="402336" lvl="1" indent="0">
              <a:buNone/>
            </a:pPr>
            <a:r>
              <a:rPr lang="en-US" sz="1400" dirty="0"/>
              <a:t>    </a:t>
            </a:r>
            <a:r>
              <a:rPr lang="en-US" sz="1400" dirty="0" err="1"/>
              <a:t>this.cards</a:t>
            </a:r>
            <a:endParaRPr lang="en-US" sz="1400" dirty="0"/>
          </a:p>
          <a:p>
            <a:pPr marL="402336" lvl="1" indent="0">
              <a:buNone/>
            </a:pPr>
            <a:r>
              <a:rPr lang="en-US" sz="1400" dirty="0"/>
              <a:t>}</a:t>
            </a:r>
          </a:p>
          <a:p>
            <a:pPr marL="402336" lvl="1" indent="0">
              <a:buNone/>
            </a:pPr>
            <a:r>
              <a:rPr lang="en-US" sz="1400" dirty="0"/>
              <a:t>Map&lt;Suit, List&lt;Card&gt;&gt; </a:t>
            </a:r>
            <a:r>
              <a:rPr lang="en-US" sz="1400" dirty="0" err="1"/>
              <a:t>getCardsBySuit</a:t>
            </a:r>
            <a:r>
              <a:rPr lang="en-US" sz="1400" dirty="0"/>
              <a:t>() {</a:t>
            </a:r>
          </a:p>
          <a:p>
            <a:pPr marL="402336" lvl="1" indent="0">
              <a:buNone/>
            </a:pPr>
            <a:r>
              <a:rPr lang="en-US" sz="1400" dirty="0"/>
              <a:t>    </a:t>
            </a:r>
            <a:r>
              <a:rPr lang="en-US" sz="1400" dirty="0" err="1"/>
              <a:t>this.cardsBySuit</a:t>
            </a:r>
            <a:endParaRPr lang="en-US" sz="1400" dirty="0"/>
          </a:p>
          <a:p>
            <a:pPr marL="402336" lvl="1" indent="0">
              <a:buNone/>
            </a:pPr>
            <a:r>
              <a:rPr lang="en-US" sz="1400" dirty="0"/>
              <a:t>}</a:t>
            </a:r>
          </a:p>
          <a:p>
            <a:pPr marL="402336" lvl="1" indent="0">
              <a:buNone/>
            </a:pPr>
            <a:endParaRPr lang="en-US" sz="1400" dirty="0"/>
          </a:p>
          <a:p>
            <a:pPr marL="402336" lvl="1" indent="0">
              <a:buNone/>
            </a:pPr>
            <a:r>
              <a:rPr lang="en-US" sz="1400" dirty="0" err="1"/>
              <a:t>groovyDeck</a:t>
            </a:r>
            <a:r>
              <a:rPr lang="en-US" sz="1400" dirty="0"/>
              <a:t> = new </a:t>
            </a:r>
            <a:r>
              <a:rPr lang="en-US" sz="1400" dirty="0" err="1"/>
              <a:t>GroovyDeckOfCards</a:t>
            </a:r>
            <a:r>
              <a:rPr lang="en-US" sz="1400" dirty="0"/>
              <a:t>()</a:t>
            </a:r>
          </a:p>
          <a:p>
            <a:pPr marL="402336" lvl="1" indent="0">
              <a:buNone/>
            </a:pPr>
            <a:r>
              <a:rPr lang="en-US" sz="1400" dirty="0" err="1"/>
              <a:t>groovyDeck.getCards</a:t>
            </a:r>
            <a:r>
              <a:rPr lang="en-US" sz="1400" dirty="0"/>
              <a:t>()</a:t>
            </a:r>
          </a:p>
          <a:p>
            <a:pPr marL="402336" lvl="1" indent="0">
              <a:buNone/>
            </a:pPr>
            <a:r>
              <a:rPr lang="en-US" sz="1400" dirty="0" err="1"/>
              <a:t>groovyDeck.getCardsBySuit</a:t>
            </a:r>
            <a:r>
              <a:rPr lang="en-US" sz="1400" dirty="0"/>
              <a:t>()</a:t>
            </a:r>
          </a:p>
        </p:txBody>
      </p:sp>
    </p:spTree>
    <p:extLst>
      <p:ext uri="{BB962C8B-B14F-4D97-AF65-F5344CB8AC3E}">
        <p14:creationId xmlns:p14="http://schemas.microsoft.com/office/powerpoint/2010/main" val="4081036552"/>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Getters/Setters – </a:t>
            </a:r>
            <a:r>
              <a:rPr lang="en-US" sz="3200" dirty="0" err="1">
                <a:sym typeface="Trebuchet MS Bold" charset="0"/>
              </a:rPr>
              <a:t>DeckOfCards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Scala:</a:t>
            </a:r>
          </a:p>
          <a:p>
            <a:pPr marL="402336" lvl="1" indent="0">
              <a:buNone/>
            </a:pPr>
            <a:r>
              <a:rPr lang="en-US" sz="1400" dirty="0"/>
              <a:t>def </a:t>
            </a:r>
            <a:r>
              <a:rPr lang="en-US" sz="1400" dirty="0" err="1"/>
              <a:t>getCards</a:t>
            </a:r>
            <a:r>
              <a:rPr lang="en-US" sz="1400" dirty="0"/>
              <a:t>: </a:t>
            </a:r>
            <a:r>
              <a:rPr lang="en-US" sz="1400" dirty="0" err="1"/>
              <a:t>Seq</a:t>
            </a:r>
            <a:r>
              <a:rPr lang="en-US" sz="1400" dirty="0"/>
              <a:t>[Card] = </a:t>
            </a:r>
            <a:r>
              <a:rPr lang="en-US" sz="1400" dirty="0" err="1"/>
              <a:t>this.cards</a:t>
            </a:r>
            <a:endParaRPr lang="en-US" sz="1400" dirty="0"/>
          </a:p>
          <a:p>
            <a:pPr marL="402336" lvl="1" indent="0">
              <a:buNone/>
            </a:pPr>
            <a:r>
              <a:rPr lang="en-US" sz="1400" dirty="0"/>
              <a:t>def </a:t>
            </a:r>
            <a:r>
              <a:rPr lang="en-US" sz="1400" dirty="0" err="1"/>
              <a:t>getCardsBySuit</a:t>
            </a:r>
            <a:r>
              <a:rPr lang="en-US" sz="1400" dirty="0"/>
              <a:t>: Map[Suit, </a:t>
            </a:r>
            <a:r>
              <a:rPr lang="en-US" sz="1400" dirty="0" err="1"/>
              <a:t>Seq</a:t>
            </a:r>
            <a:r>
              <a:rPr lang="en-US" sz="1400" dirty="0"/>
              <a:t>[Card]] = </a:t>
            </a:r>
            <a:r>
              <a:rPr lang="en-US" sz="1400" dirty="0" err="1"/>
              <a:t>this.cardsBySuit</a:t>
            </a:r>
            <a:endParaRPr lang="en-US" sz="1400" dirty="0"/>
          </a:p>
          <a:p>
            <a:pPr marL="402336" lvl="1" indent="0">
              <a:buNone/>
            </a:pPr>
            <a:endParaRPr lang="en-US" sz="1400" dirty="0"/>
          </a:p>
          <a:p>
            <a:pPr marL="402336" lvl="1" indent="0">
              <a:buNone/>
            </a:pPr>
            <a:r>
              <a:rPr lang="en-US" sz="1400" dirty="0" err="1"/>
              <a:t>scalaDeck</a:t>
            </a:r>
            <a:r>
              <a:rPr lang="en-US" sz="1400" dirty="0"/>
              <a:t> = new </a:t>
            </a:r>
            <a:r>
              <a:rPr lang="en-US" sz="1400" dirty="0" err="1"/>
              <a:t>ScalaDeckOfCards</a:t>
            </a:r>
            <a:r>
              <a:rPr lang="en-US" sz="1400" dirty="0"/>
              <a:t>()</a:t>
            </a:r>
          </a:p>
          <a:p>
            <a:pPr marL="402336" lvl="1" indent="0">
              <a:buNone/>
            </a:pPr>
            <a:r>
              <a:rPr lang="en-US" sz="1400" dirty="0" err="1"/>
              <a:t>scalaDeck.getCards</a:t>
            </a:r>
            <a:endParaRPr lang="en-US" sz="1400" dirty="0"/>
          </a:p>
          <a:p>
            <a:pPr marL="402336" lvl="1" indent="0">
              <a:buNone/>
            </a:pPr>
            <a:r>
              <a:rPr lang="en-US" sz="1400" dirty="0" err="1"/>
              <a:t>scalaDeck.getCardsBySuit</a:t>
            </a:r>
            <a:endParaRPr lang="en-US" sz="1400" dirty="0"/>
          </a:p>
          <a:p>
            <a:pPr marL="402336" lvl="1" indent="0">
              <a:buNone/>
            </a:pPr>
            <a:endParaRPr lang="en-US" sz="1400" dirty="0"/>
          </a:p>
        </p:txBody>
      </p:sp>
    </p:spTree>
    <p:extLst>
      <p:ext uri="{BB962C8B-B14F-4D97-AF65-F5344CB8AC3E}">
        <p14:creationId xmlns:p14="http://schemas.microsoft.com/office/powerpoint/2010/main" val="1706304855"/>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err="1">
                <a:sym typeface="Trebuchet MS Bold" charset="0"/>
              </a:rPr>
              <a:t>Enums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Java:</a:t>
            </a:r>
          </a:p>
          <a:p>
            <a:pPr marL="402336" lvl="1" indent="0">
              <a:buNone/>
            </a:pPr>
            <a:r>
              <a:rPr lang="en-US" sz="1400" dirty="0"/>
              <a:t>public </a:t>
            </a:r>
            <a:r>
              <a:rPr lang="en-US" sz="1400" dirty="0" err="1"/>
              <a:t>enum</a:t>
            </a:r>
            <a:r>
              <a:rPr lang="en-US" sz="1400" dirty="0"/>
              <a:t> Rank</a:t>
            </a:r>
          </a:p>
          <a:p>
            <a:pPr marL="402336" lvl="1" indent="0">
              <a:buNone/>
            </a:pPr>
            <a:r>
              <a:rPr lang="en-US" sz="1400" dirty="0"/>
              <a:t>public </a:t>
            </a:r>
            <a:r>
              <a:rPr lang="en-US" sz="1400" dirty="0" err="1"/>
              <a:t>enum</a:t>
            </a:r>
            <a:r>
              <a:rPr lang="en-US" sz="1400" dirty="0"/>
              <a:t> Suit</a:t>
            </a:r>
          </a:p>
          <a:p>
            <a:pPr marL="402336" lvl="1" indent="0">
              <a:buNone/>
            </a:pPr>
            <a:endParaRPr lang="en-US" sz="1400" dirty="0"/>
          </a:p>
          <a:p>
            <a:pPr marL="402336" lvl="1" indent="0">
              <a:buNone/>
            </a:pPr>
            <a:r>
              <a:rPr lang="en-US" sz="1400" dirty="0" err="1"/>
              <a:t>Sets.cartesianProduct</a:t>
            </a:r>
            <a:r>
              <a:rPr lang="en-US" sz="1400" dirty="0"/>
              <a:t>(</a:t>
            </a:r>
            <a:r>
              <a:rPr lang="en-US" sz="1400" dirty="0" err="1"/>
              <a:t>EnumSet.allOf</a:t>
            </a:r>
            <a:r>
              <a:rPr lang="en-US" sz="1400" dirty="0"/>
              <a:t>(</a:t>
            </a:r>
            <a:r>
              <a:rPr lang="en-US" sz="1400" dirty="0" err="1"/>
              <a:t>Rank.class</a:t>
            </a:r>
            <a:r>
              <a:rPr lang="en-US" sz="1400" dirty="0"/>
              <a:t>), </a:t>
            </a:r>
            <a:r>
              <a:rPr lang="en-US" sz="1400" dirty="0" err="1"/>
              <a:t>EnumSet.allOf</a:t>
            </a:r>
            <a:r>
              <a:rPr lang="en-US" sz="1400" dirty="0"/>
              <a:t>(</a:t>
            </a:r>
            <a:r>
              <a:rPr lang="en-US" sz="1400" dirty="0" err="1"/>
              <a:t>Suit.class</a:t>
            </a:r>
            <a:r>
              <a:rPr lang="en-US" sz="1400" dirty="0"/>
              <a:t>), Card::new)</a:t>
            </a:r>
          </a:p>
          <a:p>
            <a:pPr marL="402336" lvl="1" indent="0">
              <a:buNone/>
            </a:pPr>
            <a:endParaRPr lang="en-US" sz="1400" dirty="0"/>
          </a:p>
          <a:p>
            <a:pPr marL="402336" lvl="1" indent="0">
              <a:buNone/>
            </a:pPr>
            <a:endParaRPr lang="en-US" sz="1400" dirty="0"/>
          </a:p>
          <a:p>
            <a:pPr marL="402336" lvl="1" indent="0">
              <a:buNone/>
            </a:pPr>
            <a:endParaRPr lang="en-US" sz="1400" dirty="0"/>
          </a:p>
        </p:txBody>
      </p:sp>
    </p:spTree>
    <p:extLst>
      <p:ext uri="{BB962C8B-B14F-4D97-AF65-F5344CB8AC3E}">
        <p14:creationId xmlns:p14="http://schemas.microsoft.com/office/powerpoint/2010/main" val="3988071049"/>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err="1">
                <a:sym typeface="Trebuchet MS Bold" charset="0"/>
              </a:rPr>
              <a:t>Enums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Kotlin:</a:t>
            </a:r>
          </a:p>
          <a:p>
            <a:pPr marL="402336" lvl="1" indent="0">
              <a:buNone/>
            </a:pPr>
            <a:r>
              <a:rPr lang="en-US" sz="1400" dirty="0" err="1"/>
              <a:t>enum</a:t>
            </a:r>
            <a:r>
              <a:rPr lang="en-US" sz="1400" dirty="0"/>
              <a:t> class Rank</a:t>
            </a:r>
          </a:p>
          <a:p>
            <a:pPr marL="402336" lvl="1" indent="0">
              <a:buNone/>
            </a:pPr>
            <a:r>
              <a:rPr lang="en-US" sz="1400" dirty="0" err="1"/>
              <a:t>enum</a:t>
            </a:r>
            <a:r>
              <a:rPr lang="en-US" sz="1400" dirty="0"/>
              <a:t> class Suit</a:t>
            </a:r>
          </a:p>
          <a:p>
            <a:pPr marL="402336" lvl="1" indent="0">
              <a:buNone/>
            </a:pPr>
            <a:endParaRPr lang="en-US" sz="1400" dirty="0"/>
          </a:p>
          <a:p>
            <a:pPr marL="402336" lvl="1" indent="0">
              <a:buNone/>
            </a:pPr>
            <a:r>
              <a:rPr lang="en-US" sz="1400" dirty="0" err="1"/>
              <a:t>Rank.values</a:t>
            </a:r>
            <a:r>
              <a:rPr lang="en-US" sz="1400" dirty="0"/>
              <a:t>().</a:t>
            </a:r>
            <a:r>
              <a:rPr lang="en-US" sz="1400" dirty="0" err="1"/>
              <a:t>flatMap</a:t>
            </a:r>
            <a:r>
              <a:rPr lang="en-US" sz="1400" dirty="0"/>
              <a:t> { </a:t>
            </a:r>
          </a:p>
          <a:p>
            <a:pPr marL="402336" lvl="1" indent="0">
              <a:buNone/>
            </a:pPr>
            <a:r>
              <a:rPr lang="en-US" sz="1400" dirty="0"/>
              <a:t>    first -&gt; </a:t>
            </a:r>
            <a:r>
              <a:rPr lang="en-US" sz="1400" dirty="0" err="1"/>
              <a:t>Suit.values</a:t>
            </a:r>
            <a:r>
              <a:rPr lang="en-US" sz="1400" dirty="0"/>
              <a:t>().map { </a:t>
            </a:r>
          </a:p>
          <a:p>
            <a:pPr marL="402336" lvl="1" indent="0">
              <a:buNone/>
            </a:pPr>
            <a:r>
              <a:rPr lang="en-US" sz="1400" dirty="0"/>
              <a:t>        second -&gt; Card(first, second)</a:t>
            </a:r>
          </a:p>
          <a:p>
            <a:pPr marL="402336" lvl="1" indent="0">
              <a:buNone/>
            </a:pPr>
            <a:r>
              <a:rPr lang="en-US" sz="1400" dirty="0"/>
              <a:t>        }</a:t>
            </a:r>
          </a:p>
          <a:p>
            <a:pPr marL="402336" lvl="1" indent="0">
              <a:buNone/>
            </a:pPr>
            <a:r>
              <a:rPr lang="en-US" sz="1400" dirty="0"/>
              <a:t>    }</a:t>
            </a:r>
          </a:p>
          <a:p>
            <a:pPr marL="402336" lvl="1" indent="0">
              <a:buNone/>
            </a:pPr>
            <a:endParaRPr lang="en-US" sz="1400" dirty="0"/>
          </a:p>
        </p:txBody>
      </p:sp>
    </p:spTree>
    <p:extLst>
      <p:ext uri="{BB962C8B-B14F-4D97-AF65-F5344CB8AC3E}">
        <p14:creationId xmlns:p14="http://schemas.microsoft.com/office/powerpoint/2010/main" val="602155920"/>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err="1">
                <a:sym typeface="Trebuchet MS Bold" charset="0"/>
              </a:rPr>
              <a:t>Enums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Groovy:</a:t>
            </a:r>
          </a:p>
          <a:p>
            <a:pPr marL="402336" lvl="1" indent="0">
              <a:buNone/>
            </a:pPr>
            <a:r>
              <a:rPr lang="en-US" sz="1400" dirty="0" err="1"/>
              <a:t>enum</a:t>
            </a:r>
            <a:r>
              <a:rPr lang="en-US" sz="1400" dirty="0"/>
              <a:t> Rank</a:t>
            </a:r>
          </a:p>
          <a:p>
            <a:pPr marL="402336" lvl="1" indent="0">
              <a:buNone/>
            </a:pPr>
            <a:r>
              <a:rPr lang="en-US" sz="1400" dirty="0" err="1"/>
              <a:t>enum</a:t>
            </a:r>
            <a:r>
              <a:rPr lang="en-US" sz="1400" dirty="0"/>
              <a:t> Suit </a:t>
            </a:r>
          </a:p>
          <a:p>
            <a:pPr marL="402336" lvl="1" indent="0">
              <a:buNone/>
            </a:pPr>
            <a:endParaRPr lang="en-US" sz="1400" dirty="0"/>
          </a:p>
          <a:p>
            <a:pPr marL="402336" lvl="1" indent="0">
              <a:buNone/>
            </a:pPr>
            <a:r>
              <a:rPr lang="en-US" sz="1400" dirty="0"/>
              <a:t>Set&lt;Rank&gt; ranks = </a:t>
            </a:r>
            <a:r>
              <a:rPr lang="en-US" sz="1400" dirty="0" err="1"/>
              <a:t>EnumSet.allOf</a:t>
            </a:r>
            <a:r>
              <a:rPr lang="en-US" sz="1400" dirty="0"/>
              <a:t>(</a:t>
            </a:r>
            <a:r>
              <a:rPr lang="en-US" sz="1400" dirty="0" err="1"/>
              <a:t>Rank.class</a:t>
            </a:r>
            <a:r>
              <a:rPr lang="en-US" sz="1400" dirty="0"/>
              <a:t>)</a:t>
            </a:r>
          </a:p>
          <a:p>
            <a:pPr marL="402336" lvl="1" indent="0">
              <a:buNone/>
            </a:pPr>
            <a:r>
              <a:rPr lang="en-US" sz="1400" dirty="0"/>
              <a:t>Set&lt;Suit&gt; suits = </a:t>
            </a:r>
            <a:r>
              <a:rPr lang="en-US" sz="1400" dirty="0" err="1"/>
              <a:t>EnumSet.allOf</a:t>
            </a:r>
            <a:r>
              <a:rPr lang="en-US" sz="1400" dirty="0"/>
              <a:t>(</a:t>
            </a:r>
            <a:r>
              <a:rPr lang="en-US" sz="1400" dirty="0" err="1"/>
              <a:t>Suit.class</a:t>
            </a:r>
            <a:r>
              <a:rPr lang="en-US" sz="1400" dirty="0"/>
              <a:t>)</a:t>
            </a:r>
          </a:p>
          <a:p>
            <a:pPr marL="402336" lvl="1" indent="0">
              <a:buNone/>
            </a:pPr>
            <a:r>
              <a:rPr lang="en-US" sz="1400" dirty="0" err="1"/>
              <a:t>ranks.collectMany</a:t>
            </a:r>
            <a:r>
              <a:rPr lang="en-US" sz="1400" dirty="0"/>
              <a:t> { </a:t>
            </a:r>
          </a:p>
          <a:p>
            <a:pPr marL="402336" lvl="1" indent="0">
              <a:buNone/>
            </a:pPr>
            <a:r>
              <a:rPr lang="en-US" sz="1400" dirty="0"/>
              <a:t>	rank -&gt; </a:t>
            </a:r>
            <a:r>
              <a:rPr lang="en-US" sz="1400" dirty="0" err="1"/>
              <a:t>suits.collect</a:t>
            </a:r>
            <a:r>
              <a:rPr lang="en-US" sz="1400" dirty="0"/>
              <a:t> { suit -&gt; new Card(rank, suit) }</a:t>
            </a:r>
          </a:p>
          <a:p>
            <a:pPr marL="402336" lvl="1" indent="0">
              <a:buNone/>
            </a:pPr>
            <a:r>
              <a:rPr lang="en-US" sz="1400" dirty="0"/>
              <a:t>}</a:t>
            </a:r>
          </a:p>
          <a:p>
            <a:pPr marL="402336" lvl="1" indent="0">
              <a:buNone/>
            </a:pPr>
            <a:endParaRPr lang="en-US" sz="1400" dirty="0"/>
          </a:p>
        </p:txBody>
      </p:sp>
    </p:spTree>
    <p:extLst>
      <p:ext uri="{BB962C8B-B14F-4D97-AF65-F5344CB8AC3E}">
        <p14:creationId xmlns:p14="http://schemas.microsoft.com/office/powerpoint/2010/main" val="504226866"/>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err="1">
                <a:sym typeface="Trebuchet MS Bold" charset="0"/>
              </a:rPr>
              <a:t>Enums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Scala:</a:t>
            </a:r>
          </a:p>
          <a:p>
            <a:pPr marL="402336" lvl="1" indent="0">
              <a:buNone/>
            </a:pPr>
            <a:r>
              <a:rPr lang="en-US" sz="1400" dirty="0"/>
              <a:t>object Rank extends Enumeration </a:t>
            </a:r>
          </a:p>
          <a:p>
            <a:pPr marL="402336" lvl="1" indent="0">
              <a:buNone/>
            </a:pPr>
            <a:r>
              <a:rPr lang="en-US" sz="1400" dirty="0"/>
              <a:t>object Suit extends Enumeration {</a:t>
            </a:r>
          </a:p>
          <a:p>
            <a:pPr marL="402336" lvl="1" indent="0">
              <a:buNone/>
            </a:pPr>
            <a:r>
              <a:rPr lang="en-US" sz="1400" dirty="0"/>
              <a:t>  type Suit = Value</a:t>
            </a:r>
          </a:p>
          <a:p>
            <a:pPr marL="402336" lvl="1" indent="0">
              <a:buNone/>
            </a:pPr>
            <a:r>
              <a:rPr lang="en-US" sz="1400" dirty="0"/>
              <a:t>  </a:t>
            </a:r>
            <a:r>
              <a:rPr lang="en-US" sz="1400" dirty="0" err="1"/>
              <a:t>val</a:t>
            </a:r>
            <a:r>
              <a:rPr lang="en-US" sz="1400" dirty="0"/>
              <a:t> SPADES, DIAMONDS, HEARTS, CLUBS = Value</a:t>
            </a:r>
          </a:p>
          <a:p>
            <a:pPr marL="402336" lvl="1" indent="0">
              <a:buNone/>
            </a:pPr>
            <a:r>
              <a:rPr lang="en-US" sz="1400" dirty="0"/>
              <a:t>}</a:t>
            </a:r>
          </a:p>
          <a:p>
            <a:pPr marL="402336" lvl="1" indent="0">
              <a:buNone/>
            </a:pPr>
            <a:endParaRPr lang="en-US" sz="1400" dirty="0"/>
          </a:p>
          <a:p>
            <a:pPr marL="402336" lvl="1" indent="0">
              <a:buNone/>
            </a:pPr>
            <a:r>
              <a:rPr lang="en-US" sz="1400" dirty="0" err="1"/>
              <a:t>Rank.values.flatMap</a:t>
            </a:r>
            <a:r>
              <a:rPr lang="en-US" sz="1400" dirty="0"/>
              <a:t>(rank =&gt; </a:t>
            </a:r>
            <a:r>
              <a:rPr lang="en-US" sz="1400" dirty="0" err="1"/>
              <a:t>Suit.values.map</a:t>
            </a:r>
            <a:r>
              <a:rPr lang="en-US" sz="1400" dirty="0"/>
              <a:t>(suit =&gt; new Card(rank, suit)))</a:t>
            </a:r>
          </a:p>
          <a:p>
            <a:pPr marL="402336" lvl="1" indent="0">
              <a:buNone/>
            </a:pPr>
            <a:endParaRPr lang="en-US" sz="1400" dirty="0"/>
          </a:p>
        </p:txBody>
      </p:sp>
    </p:spTree>
    <p:extLst>
      <p:ext uri="{BB962C8B-B14F-4D97-AF65-F5344CB8AC3E}">
        <p14:creationId xmlns:p14="http://schemas.microsoft.com/office/powerpoint/2010/main" val="1752052444"/>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Ranges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Java:</a:t>
            </a:r>
          </a:p>
          <a:p>
            <a:pPr marL="402336" lvl="1" indent="0">
              <a:buNone/>
            </a:pPr>
            <a:r>
              <a:rPr lang="en-US" sz="1400" dirty="0"/>
              <a:t>public List&lt;Set&lt;Card&gt;&gt; </a:t>
            </a:r>
            <a:r>
              <a:rPr lang="en-US" sz="1400" dirty="0" err="1"/>
              <a:t>dealHands</a:t>
            </a:r>
            <a:r>
              <a:rPr lang="en-US" sz="1400" dirty="0"/>
              <a:t>(</a:t>
            </a:r>
            <a:r>
              <a:rPr lang="en-US" sz="1400" dirty="0" err="1"/>
              <a:t>int</a:t>
            </a:r>
            <a:r>
              <a:rPr lang="en-US" sz="1400" dirty="0"/>
              <a:t> hands, </a:t>
            </a:r>
            <a:r>
              <a:rPr lang="en-US" sz="1400" dirty="0" err="1"/>
              <a:t>int</a:t>
            </a:r>
            <a:r>
              <a:rPr lang="en-US" sz="1400" dirty="0"/>
              <a:t> </a:t>
            </a:r>
            <a:r>
              <a:rPr lang="en-US" sz="1400" dirty="0" err="1"/>
              <a:t>cardsPerHand</a:t>
            </a:r>
            <a:r>
              <a:rPr lang="en-US" sz="1400" dirty="0"/>
              <a:t>) {</a:t>
            </a:r>
          </a:p>
          <a:p>
            <a:pPr marL="402336" lvl="1" indent="0">
              <a:buNone/>
            </a:pPr>
            <a:r>
              <a:rPr lang="en-US" sz="1400" dirty="0"/>
              <a:t>    return </a:t>
            </a:r>
            <a:r>
              <a:rPr lang="en-US" sz="1400" dirty="0" err="1"/>
              <a:t>IntInterval.oneTo</a:t>
            </a:r>
            <a:r>
              <a:rPr lang="en-US" sz="1400" dirty="0"/>
              <a:t>(hands).collect(</a:t>
            </a:r>
            <a:r>
              <a:rPr lang="en-US" sz="1400" dirty="0" err="1"/>
              <a:t>i</a:t>
            </a:r>
            <a:r>
              <a:rPr lang="en-US" sz="1400" dirty="0"/>
              <a:t> -&gt; </a:t>
            </a:r>
            <a:r>
              <a:rPr lang="en-US" sz="1400" dirty="0" err="1"/>
              <a:t>this.deal</a:t>
            </a:r>
            <a:r>
              <a:rPr lang="en-US" sz="1400" dirty="0"/>
              <a:t>(</a:t>
            </a:r>
            <a:r>
              <a:rPr lang="en-US" sz="1400" dirty="0" err="1"/>
              <a:t>cardsPerHand</a:t>
            </a:r>
            <a:r>
              <a:rPr lang="en-US" sz="1400" dirty="0"/>
              <a:t>), </a:t>
            </a:r>
            <a:r>
              <a:rPr lang="en-US" sz="1400" dirty="0" err="1"/>
              <a:t>Lists.mutable.empty</a:t>
            </a:r>
            <a:r>
              <a:rPr lang="en-US" sz="1400" dirty="0"/>
              <a:t>());</a:t>
            </a:r>
          </a:p>
          <a:p>
            <a:pPr marL="402336" lvl="1" indent="0">
              <a:buNone/>
            </a:pPr>
            <a:r>
              <a:rPr lang="en-US" sz="1400" dirty="0"/>
              <a:t>}</a:t>
            </a:r>
          </a:p>
          <a:p>
            <a:pPr marL="402336" lvl="1" indent="0">
              <a:buNone/>
            </a:pPr>
            <a:endParaRPr lang="en-US" sz="1400" dirty="0"/>
          </a:p>
          <a:p>
            <a:pPr>
              <a:lnSpc>
                <a:spcPct val="120000"/>
              </a:lnSpc>
            </a:pPr>
            <a:r>
              <a:rPr lang="en-US" sz="1800" dirty="0"/>
              <a:t>Kotlin:</a:t>
            </a:r>
          </a:p>
          <a:p>
            <a:pPr marL="402336" lvl="1" indent="0">
              <a:buNone/>
            </a:pPr>
            <a:r>
              <a:rPr lang="en-US" sz="1400" dirty="0"/>
              <a:t>fun </a:t>
            </a:r>
            <a:r>
              <a:rPr lang="en-US" sz="1400" dirty="0" err="1"/>
              <a:t>dealHands</a:t>
            </a:r>
            <a:r>
              <a:rPr lang="en-US" sz="1400" dirty="0"/>
              <a:t>(hands: </a:t>
            </a:r>
            <a:r>
              <a:rPr lang="en-US" sz="1400" dirty="0" err="1"/>
              <a:t>Int</a:t>
            </a:r>
            <a:r>
              <a:rPr lang="en-US" sz="1400" dirty="0"/>
              <a:t>, </a:t>
            </a:r>
            <a:r>
              <a:rPr lang="en-US" sz="1400" dirty="0" err="1"/>
              <a:t>cardsPerHand</a:t>
            </a:r>
            <a:r>
              <a:rPr lang="en-US" sz="1400" dirty="0"/>
              <a:t>: </a:t>
            </a:r>
            <a:r>
              <a:rPr lang="en-US" sz="1400" dirty="0" err="1"/>
              <a:t>Int</a:t>
            </a:r>
            <a:r>
              <a:rPr lang="en-US" sz="1400" dirty="0"/>
              <a:t>): List&lt;</a:t>
            </a:r>
            <a:r>
              <a:rPr lang="en-US" sz="1400" dirty="0" err="1"/>
              <a:t>MutableSet</a:t>
            </a:r>
            <a:r>
              <a:rPr lang="en-US" sz="1400" dirty="0"/>
              <a:t>&lt;Card&gt;&gt; {</a:t>
            </a:r>
          </a:p>
          <a:p>
            <a:pPr marL="402336" lvl="1" indent="0">
              <a:buNone/>
            </a:pPr>
            <a:r>
              <a:rPr lang="en-US" sz="1400" dirty="0"/>
              <a:t>    return </a:t>
            </a:r>
            <a:r>
              <a:rPr lang="en-US" sz="1400" dirty="0" err="1"/>
              <a:t>IntRange</a:t>
            </a:r>
            <a:r>
              <a:rPr lang="en-US" sz="1400" dirty="0"/>
              <a:t>(1, hands).map { </a:t>
            </a:r>
            <a:r>
              <a:rPr lang="en-US" sz="1400" dirty="0" err="1"/>
              <a:t>i</a:t>
            </a:r>
            <a:r>
              <a:rPr lang="en-US" sz="1400" dirty="0"/>
              <a:t> -&gt; </a:t>
            </a:r>
            <a:r>
              <a:rPr lang="en-US" sz="1400" dirty="0" err="1"/>
              <a:t>this.deal</a:t>
            </a:r>
            <a:r>
              <a:rPr lang="en-US" sz="1400" dirty="0"/>
              <a:t>(</a:t>
            </a:r>
            <a:r>
              <a:rPr lang="en-US" sz="1400" dirty="0" err="1"/>
              <a:t>cardsPerHand</a:t>
            </a:r>
            <a:r>
              <a:rPr lang="en-US" sz="1400" dirty="0"/>
              <a:t>) }</a:t>
            </a:r>
          </a:p>
          <a:p>
            <a:pPr marL="402336" lvl="1" indent="0">
              <a:buNone/>
            </a:pPr>
            <a:r>
              <a:rPr lang="en-US" sz="1400" dirty="0"/>
              <a:t>}</a:t>
            </a:r>
          </a:p>
          <a:p>
            <a:pPr marL="402336" lvl="1" indent="0">
              <a:buNone/>
            </a:pPr>
            <a:endParaRPr lang="en-US" sz="1400" dirty="0"/>
          </a:p>
        </p:txBody>
      </p:sp>
    </p:spTree>
    <p:extLst>
      <p:ext uri="{BB962C8B-B14F-4D97-AF65-F5344CB8AC3E}">
        <p14:creationId xmlns:p14="http://schemas.microsoft.com/office/powerpoint/2010/main" val="272458654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434" name="Rectangle 1"/>
          <p:cNvSpPr>
            <a:spLocks noGrp="1" noChangeArrowheads="1"/>
          </p:cNvSpPr>
          <p:nvPr>
            <p:ph type="title"/>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latin typeface="Trebuchet MS Bold" panose="020B0703020202020204" pitchFamily="34" charset="0"/>
              </a:rPr>
              <a:t>Agenda</a:t>
            </a:r>
          </a:p>
        </p:txBody>
      </p:sp>
      <p:sp>
        <p:nvSpPr>
          <p:cNvPr id="18435" name="Rectangle 2"/>
          <p:cNvSpPr>
            <a:spLocks noGrp="1" noChangeArrowheads="1"/>
          </p:cNvSpPr>
          <p:nvPr>
            <p:ph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marL="378619" indent="-257175">
              <a:lnSpc>
                <a:spcPct val="100000"/>
              </a:lnSpc>
              <a:spcBef>
                <a:spcPts val="563"/>
              </a:spcBef>
              <a:buSzPct val="125000"/>
              <a:buFont typeface="+mj-lt"/>
              <a:buAutoNum type="arabicPeriod"/>
            </a:pPr>
            <a:r>
              <a:rPr lang="en-US" sz="1125" dirty="0"/>
              <a:t>Brief introduction of who we are (2 min)</a:t>
            </a:r>
          </a:p>
          <a:p>
            <a:pPr marL="378619" indent="-257175">
              <a:lnSpc>
                <a:spcPct val="100000"/>
              </a:lnSpc>
              <a:spcBef>
                <a:spcPts val="563"/>
              </a:spcBef>
              <a:buSzPct val="125000"/>
              <a:buFont typeface="+mj-lt"/>
              <a:buAutoNum type="arabicPeriod"/>
            </a:pPr>
            <a:r>
              <a:rPr lang="en-US" sz="1125" dirty="0"/>
              <a:t>A bit of history about the Java Virtual Machine (6 min), with a timeline of Java releases and core JVM changes.</a:t>
            </a:r>
          </a:p>
          <a:p>
            <a:pPr marL="378619" indent="-257175">
              <a:lnSpc>
                <a:spcPct val="100000"/>
              </a:lnSpc>
              <a:spcBef>
                <a:spcPts val="563"/>
              </a:spcBef>
              <a:buSzPct val="125000"/>
              <a:buFont typeface="+mj-lt"/>
              <a:buAutoNum type="arabicPeriod"/>
            </a:pPr>
            <a:r>
              <a:rPr lang="en-US" sz="1125" dirty="0"/>
              <a:t>Introduce a timeline with other languages frameworks (6 min, 2 min per language: Kotlin, Groovy, Scala)</a:t>
            </a:r>
          </a:p>
          <a:p>
            <a:pPr marL="378619" indent="-257175">
              <a:lnSpc>
                <a:spcPct val="100000"/>
              </a:lnSpc>
              <a:spcBef>
                <a:spcPts val="563"/>
              </a:spcBef>
              <a:buSzPct val="125000"/>
              <a:buFont typeface="+mj-lt"/>
              <a:buAutoNum type="arabicPeriod"/>
            </a:pPr>
            <a:r>
              <a:rPr lang="en-US" sz="1125" dirty="0"/>
              <a:t>Examples of said use cases in IDE (\d+ min)</a:t>
            </a:r>
          </a:p>
        </p:txBody>
      </p:sp>
    </p:spTree>
    <p:extLst>
      <p:ext uri="{BB962C8B-B14F-4D97-AF65-F5344CB8AC3E}">
        <p14:creationId xmlns:p14="http://schemas.microsoft.com/office/powerpoint/2010/main" val="2853865160"/>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Ranges</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Groovy:</a:t>
            </a:r>
          </a:p>
          <a:p>
            <a:pPr marL="402336" lvl="1" indent="0">
              <a:buNone/>
            </a:pPr>
            <a:r>
              <a:rPr lang="en-US" sz="1400" dirty="0"/>
              <a:t>Set&lt;Card&gt; deal(</a:t>
            </a:r>
            <a:r>
              <a:rPr lang="en-US" sz="1400" dirty="0" err="1"/>
              <a:t>int</a:t>
            </a:r>
            <a:r>
              <a:rPr lang="en-US" sz="1400" dirty="0"/>
              <a:t> count) {</a:t>
            </a:r>
          </a:p>
          <a:p>
            <a:pPr marL="402336" lvl="1" indent="0">
              <a:buNone/>
            </a:pPr>
            <a:r>
              <a:rPr lang="en-US" sz="1400" dirty="0"/>
              <a:t>    (1..count).collect(new </a:t>
            </a:r>
            <a:r>
              <a:rPr lang="en-US" sz="1400" dirty="0" err="1"/>
              <a:t>HashSet</a:t>
            </a:r>
            <a:r>
              <a:rPr lang="en-US" sz="1400" dirty="0"/>
              <a:t>&lt;&gt;(), { </a:t>
            </a:r>
            <a:r>
              <a:rPr lang="en-US" sz="1400" dirty="0" err="1"/>
              <a:t>this.deck.pop</a:t>
            </a:r>
            <a:r>
              <a:rPr lang="en-US" sz="1400" dirty="0"/>
              <a:t>() }) as Set&lt;Card&gt;</a:t>
            </a:r>
          </a:p>
          <a:p>
            <a:pPr marL="402336" lvl="1" indent="0">
              <a:buNone/>
            </a:pPr>
            <a:r>
              <a:rPr lang="en-US" sz="1400" dirty="0"/>
              <a:t>}</a:t>
            </a:r>
          </a:p>
          <a:p>
            <a:pPr marL="402336" lvl="1" indent="0">
              <a:buNone/>
            </a:pPr>
            <a:endParaRPr lang="en-US" sz="1400" dirty="0"/>
          </a:p>
          <a:p>
            <a:pPr>
              <a:lnSpc>
                <a:spcPct val="120000"/>
              </a:lnSpc>
            </a:pPr>
            <a:r>
              <a:rPr lang="en-US" sz="1800" dirty="0"/>
              <a:t>Scala:</a:t>
            </a:r>
          </a:p>
          <a:p>
            <a:pPr marL="402336" lvl="1" indent="0">
              <a:buNone/>
            </a:pPr>
            <a:r>
              <a:rPr lang="en-US" sz="1400" dirty="0"/>
              <a:t>def deal(count: </a:t>
            </a:r>
            <a:r>
              <a:rPr lang="en-US" sz="1400" dirty="0" err="1"/>
              <a:t>Int</a:t>
            </a:r>
            <a:r>
              <a:rPr lang="en-US" sz="1400" dirty="0"/>
              <a:t>): </a:t>
            </a:r>
            <a:r>
              <a:rPr lang="en-US" sz="1400" dirty="0" err="1"/>
              <a:t>mutable.HashSet</a:t>
            </a:r>
            <a:r>
              <a:rPr lang="en-US" sz="1400" dirty="0"/>
              <a:t>[Card] = {</a:t>
            </a:r>
          </a:p>
          <a:p>
            <a:pPr marL="402336" lvl="1" indent="0">
              <a:buNone/>
            </a:pPr>
            <a:r>
              <a:rPr lang="en-US" sz="1400" dirty="0"/>
              <a:t>    </a:t>
            </a:r>
            <a:r>
              <a:rPr lang="en-US" sz="1400" dirty="0" err="1"/>
              <a:t>val</a:t>
            </a:r>
            <a:r>
              <a:rPr lang="en-US" sz="1400" dirty="0"/>
              <a:t> set: </a:t>
            </a:r>
            <a:r>
              <a:rPr lang="en-US" sz="1400" dirty="0" err="1"/>
              <a:t>mutable.HashSet</a:t>
            </a:r>
            <a:r>
              <a:rPr lang="en-US" sz="1400" dirty="0"/>
              <a:t>[Card] = </a:t>
            </a:r>
            <a:r>
              <a:rPr lang="en-US" sz="1400" dirty="0" err="1"/>
              <a:t>mutable.HashSet</a:t>
            </a:r>
            <a:r>
              <a:rPr lang="en-US" sz="1400" dirty="0"/>
              <a:t>()</a:t>
            </a:r>
          </a:p>
          <a:p>
            <a:pPr marL="402336" lvl="1" indent="0">
              <a:buNone/>
            </a:pPr>
            <a:r>
              <a:rPr lang="en-US" sz="1400" dirty="0"/>
              <a:t>    1.to(count).foreach(_ =&gt; </a:t>
            </a:r>
            <a:r>
              <a:rPr lang="en-US" sz="1400" dirty="0" err="1"/>
              <a:t>set.add</a:t>
            </a:r>
            <a:r>
              <a:rPr lang="en-US" sz="1400" dirty="0"/>
              <a:t>(</a:t>
            </a:r>
            <a:r>
              <a:rPr lang="en-US" sz="1400" dirty="0" err="1"/>
              <a:t>this.deck.pop</a:t>
            </a:r>
            <a:r>
              <a:rPr lang="en-US" sz="1400" dirty="0"/>
              <a:t>()))</a:t>
            </a:r>
          </a:p>
          <a:p>
            <a:pPr marL="402336" lvl="1" indent="0">
              <a:buNone/>
            </a:pPr>
            <a:r>
              <a:rPr lang="en-US" sz="1400" dirty="0"/>
              <a:t>    set</a:t>
            </a:r>
          </a:p>
          <a:p>
            <a:pPr marL="402336" lvl="1" indent="0">
              <a:buNone/>
            </a:pPr>
            <a:r>
              <a:rPr lang="en-US" sz="1400" dirty="0"/>
              <a:t>}</a:t>
            </a:r>
          </a:p>
        </p:txBody>
      </p:sp>
    </p:spTree>
    <p:extLst>
      <p:ext uri="{BB962C8B-B14F-4D97-AF65-F5344CB8AC3E}">
        <p14:creationId xmlns:p14="http://schemas.microsoft.com/office/powerpoint/2010/main" val="181936362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Arial Bold" charset="0"/>
              </a:rPr>
              <a:t>equals() and </a:t>
            </a:r>
            <a:r>
              <a:rPr lang="en-US" sz="3200" dirty="0" err="1">
                <a:sym typeface="Arial Bold" charset="0"/>
              </a:rPr>
              <a:t>hashCode</a:t>
            </a:r>
            <a:r>
              <a:rPr lang="en-US" sz="3200" dirty="0">
                <a:sym typeface="Arial Bold" charset="0"/>
              </a:rPr>
              <a:t>()</a:t>
            </a: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Java:</a:t>
            </a:r>
          </a:p>
          <a:p>
            <a:pPr marL="402336" lvl="1" indent="0">
              <a:buNone/>
            </a:pPr>
            <a:r>
              <a:rPr lang="en-US" sz="1400" dirty="0"/>
              <a:t>public </a:t>
            </a:r>
            <a:r>
              <a:rPr lang="en-US" sz="1400" dirty="0" err="1"/>
              <a:t>boolean</a:t>
            </a:r>
            <a:r>
              <a:rPr lang="en-US" sz="1400" dirty="0"/>
              <a:t> equals(Object object) {</a:t>
            </a:r>
          </a:p>
          <a:p>
            <a:pPr marL="402336" lvl="1" indent="0">
              <a:buNone/>
            </a:pPr>
            <a:r>
              <a:rPr lang="en-US" sz="1400" dirty="0"/>
              <a:t>    if (this == object) {</a:t>
            </a:r>
          </a:p>
          <a:p>
            <a:pPr marL="402336" lvl="1" indent="0">
              <a:buNone/>
            </a:pPr>
            <a:r>
              <a:rPr lang="en-US" sz="1400" dirty="0"/>
              <a:t>        return true;</a:t>
            </a:r>
          </a:p>
          <a:p>
            <a:pPr marL="402336" lvl="1" indent="0">
              <a:buNone/>
            </a:pPr>
            <a:r>
              <a:rPr lang="en-US" sz="1400" dirty="0"/>
              <a:t>    }</a:t>
            </a:r>
          </a:p>
          <a:p>
            <a:pPr marL="402336" lvl="1" indent="0">
              <a:buNone/>
            </a:pPr>
            <a:r>
              <a:rPr lang="en-US" sz="1400" dirty="0"/>
              <a:t>    if (!(object </a:t>
            </a:r>
            <a:r>
              <a:rPr lang="en-US" sz="1400" dirty="0" err="1"/>
              <a:t>instanceof</a:t>
            </a:r>
            <a:r>
              <a:rPr lang="en-US" sz="1400" dirty="0"/>
              <a:t> Card)) {</a:t>
            </a:r>
          </a:p>
          <a:p>
            <a:pPr marL="402336" lvl="1" indent="0">
              <a:buNone/>
            </a:pPr>
            <a:r>
              <a:rPr lang="en-US" sz="1400" dirty="0"/>
              <a:t>        return false;</a:t>
            </a:r>
          </a:p>
          <a:p>
            <a:pPr marL="402336" lvl="1" indent="0">
              <a:buNone/>
            </a:pPr>
            <a:r>
              <a:rPr lang="en-US" sz="1400" dirty="0"/>
              <a:t>    }</a:t>
            </a:r>
          </a:p>
          <a:p>
            <a:pPr marL="402336" lvl="1" indent="0">
              <a:buNone/>
            </a:pPr>
            <a:r>
              <a:rPr lang="en-US" sz="1400" dirty="0"/>
              <a:t>    Card card = (Card) object;</a:t>
            </a:r>
          </a:p>
          <a:p>
            <a:pPr marL="402336" lvl="1" indent="0">
              <a:buNone/>
            </a:pPr>
            <a:r>
              <a:rPr lang="en-US" sz="1400" dirty="0"/>
              <a:t>    return </a:t>
            </a:r>
            <a:r>
              <a:rPr lang="en-US" sz="1400" dirty="0" err="1"/>
              <a:t>this.isSameRank</a:t>
            </a:r>
            <a:r>
              <a:rPr lang="en-US" sz="1400" dirty="0"/>
              <a:t>(</a:t>
            </a:r>
            <a:r>
              <a:rPr lang="en-US" sz="1400" dirty="0" err="1"/>
              <a:t>card.rank</a:t>
            </a:r>
            <a:r>
              <a:rPr lang="en-US" sz="1400" dirty="0"/>
              <a:t>) &amp;&amp; </a:t>
            </a:r>
            <a:r>
              <a:rPr lang="en-US" sz="1400" dirty="0" err="1"/>
              <a:t>this.isSameSuit</a:t>
            </a:r>
            <a:r>
              <a:rPr lang="en-US" sz="1400" dirty="0"/>
              <a:t>(</a:t>
            </a:r>
            <a:r>
              <a:rPr lang="en-US" sz="1400" dirty="0" err="1"/>
              <a:t>card.suit</a:t>
            </a:r>
            <a:r>
              <a:rPr lang="en-US" sz="1400" dirty="0"/>
              <a:t>);</a:t>
            </a:r>
          </a:p>
          <a:p>
            <a:pPr marL="402336" lvl="1" indent="0">
              <a:buNone/>
            </a:pPr>
            <a:r>
              <a:rPr lang="en-US" sz="1400" dirty="0"/>
              <a:t>}</a:t>
            </a:r>
          </a:p>
          <a:p>
            <a:pPr marL="402336" lvl="1" indent="0">
              <a:buNone/>
            </a:pPr>
            <a:endParaRPr lang="en-US" sz="1400" dirty="0"/>
          </a:p>
        </p:txBody>
      </p:sp>
    </p:spTree>
    <p:extLst>
      <p:ext uri="{BB962C8B-B14F-4D97-AF65-F5344CB8AC3E}">
        <p14:creationId xmlns:p14="http://schemas.microsoft.com/office/powerpoint/2010/main" val="760216364"/>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Arial Bold" charset="0"/>
              </a:rPr>
              <a:t>equals() and </a:t>
            </a:r>
            <a:r>
              <a:rPr lang="en-US" sz="3200" dirty="0" err="1">
                <a:sym typeface="Arial Bold" charset="0"/>
              </a:rPr>
              <a:t>hashCode</a:t>
            </a:r>
            <a:r>
              <a:rPr lang="en-US" sz="3200" dirty="0">
                <a:sym typeface="Arial Bold" charset="0"/>
              </a:rPr>
              <a:t>()</a:t>
            </a: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Java:</a:t>
            </a:r>
          </a:p>
          <a:p>
            <a:pPr marL="402336" lvl="1" indent="0">
              <a:buNone/>
            </a:pPr>
            <a:r>
              <a:rPr lang="en-US" sz="1400" dirty="0"/>
              <a:t>public </a:t>
            </a:r>
            <a:r>
              <a:rPr lang="en-US" sz="1400" dirty="0" err="1"/>
              <a:t>int</a:t>
            </a:r>
            <a:r>
              <a:rPr lang="en-US" sz="1400" dirty="0"/>
              <a:t> </a:t>
            </a:r>
            <a:r>
              <a:rPr lang="en-US" sz="1400" dirty="0" err="1"/>
              <a:t>hashCode</a:t>
            </a:r>
            <a:r>
              <a:rPr lang="en-US" sz="1400" dirty="0"/>
              <a:t>() {</a:t>
            </a:r>
          </a:p>
          <a:p>
            <a:pPr marL="402336" lvl="1" indent="0">
              <a:buNone/>
            </a:pPr>
            <a:r>
              <a:rPr lang="en-US" sz="1400" dirty="0"/>
              <a:t>    </a:t>
            </a:r>
            <a:r>
              <a:rPr lang="en-US" sz="1400" dirty="0" err="1"/>
              <a:t>int</a:t>
            </a:r>
            <a:r>
              <a:rPr lang="en-US" sz="1400" dirty="0"/>
              <a:t> result = 31 + </a:t>
            </a:r>
            <a:r>
              <a:rPr lang="en-US" sz="1400" dirty="0" err="1"/>
              <a:t>this.rank.hashCode</a:t>
            </a:r>
            <a:r>
              <a:rPr lang="en-US" sz="1400" dirty="0"/>
              <a:t>();</a:t>
            </a:r>
          </a:p>
          <a:p>
            <a:pPr marL="402336" lvl="1" indent="0">
              <a:buNone/>
            </a:pPr>
            <a:r>
              <a:rPr lang="en-US" sz="1400" dirty="0"/>
              <a:t>    result = 31 * result + </a:t>
            </a:r>
            <a:r>
              <a:rPr lang="en-US" sz="1400" dirty="0" err="1"/>
              <a:t>this.suit.hashCode</a:t>
            </a:r>
            <a:r>
              <a:rPr lang="en-US" sz="1400" dirty="0"/>
              <a:t>();</a:t>
            </a:r>
          </a:p>
          <a:p>
            <a:pPr marL="402336" lvl="1" indent="0">
              <a:buNone/>
            </a:pPr>
            <a:r>
              <a:rPr lang="en-US" sz="1400" dirty="0"/>
              <a:t>    return result;</a:t>
            </a:r>
          </a:p>
          <a:p>
            <a:pPr marL="402336" lvl="1" indent="0">
              <a:buNone/>
            </a:pPr>
            <a:r>
              <a:rPr lang="en-US" sz="1400" dirty="0"/>
              <a:t>}</a:t>
            </a:r>
          </a:p>
        </p:txBody>
      </p:sp>
    </p:spTree>
    <p:extLst>
      <p:ext uri="{BB962C8B-B14F-4D97-AF65-F5344CB8AC3E}">
        <p14:creationId xmlns:p14="http://schemas.microsoft.com/office/powerpoint/2010/main" val="2217698909"/>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Arial Bold" charset="0"/>
              </a:rPr>
              <a:t>equals() and </a:t>
            </a:r>
            <a:r>
              <a:rPr lang="en-US" sz="3200" dirty="0" err="1">
                <a:sym typeface="Arial Bold" charset="0"/>
              </a:rPr>
              <a:t>hashCode</a:t>
            </a:r>
            <a:r>
              <a:rPr lang="en-US" sz="3200" dirty="0">
                <a:sym typeface="Arial Bold" charset="0"/>
              </a:rPr>
              <a:t>()</a:t>
            </a: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Kotlin:</a:t>
            </a:r>
          </a:p>
          <a:p>
            <a:pPr marL="402336" lvl="1" indent="0">
              <a:buNone/>
            </a:pPr>
            <a:r>
              <a:rPr lang="en-US" sz="1400" dirty="0"/>
              <a:t>//Data classes implicitly get equals() and </a:t>
            </a:r>
            <a:r>
              <a:rPr lang="en-US" sz="1400" dirty="0" err="1"/>
              <a:t>hashCode</a:t>
            </a:r>
            <a:r>
              <a:rPr lang="en-US" sz="1400" dirty="0"/>
              <a:t>() implementation.</a:t>
            </a:r>
          </a:p>
          <a:p>
            <a:pPr marL="402336" lvl="1" indent="0">
              <a:buNone/>
            </a:pPr>
            <a:r>
              <a:rPr lang="en-US" sz="1400" dirty="0"/>
              <a:t>override fun equals(other: Any?): Boolean {</a:t>
            </a:r>
          </a:p>
          <a:p>
            <a:pPr marL="402336" lvl="1" indent="0">
              <a:buNone/>
            </a:pPr>
            <a:r>
              <a:rPr lang="en-US" sz="1400" dirty="0"/>
              <a:t>    if (this === other) return true</a:t>
            </a:r>
          </a:p>
          <a:p>
            <a:pPr marL="402336" lvl="1" indent="0">
              <a:buNone/>
            </a:pPr>
            <a:r>
              <a:rPr lang="en-US" sz="1400" dirty="0"/>
              <a:t>    if (</a:t>
            </a:r>
            <a:r>
              <a:rPr lang="en-US" sz="1400" dirty="0" err="1"/>
              <a:t>javaClass</a:t>
            </a:r>
            <a:r>
              <a:rPr lang="en-US" sz="1400" dirty="0"/>
              <a:t> != other?.</a:t>
            </a:r>
            <a:r>
              <a:rPr lang="en-US" sz="1400" dirty="0" err="1"/>
              <a:t>javaClass</a:t>
            </a:r>
            <a:r>
              <a:rPr lang="en-US" sz="1400" dirty="0"/>
              <a:t>) return false</a:t>
            </a:r>
          </a:p>
          <a:p>
            <a:pPr marL="402336" lvl="1" indent="0">
              <a:buNone/>
            </a:pPr>
            <a:r>
              <a:rPr lang="en-US" sz="1400" dirty="0"/>
              <a:t>    other as Card</a:t>
            </a:r>
          </a:p>
          <a:p>
            <a:pPr marL="402336" lvl="1" indent="0">
              <a:buNone/>
            </a:pPr>
            <a:r>
              <a:rPr lang="en-US" sz="1400" dirty="0"/>
              <a:t>    if (rank != </a:t>
            </a:r>
            <a:r>
              <a:rPr lang="en-US" sz="1400" dirty="0" err="1"/>
              <a:t>other.rank</a:t>
            </a:r>
            <a:r>
              <a:rPr lang="en-US" sz="1400" dirty="0"/>
              <a:t>) return false</a:t>
            </a:r>
          </a:p>
          <a:p>
            <a:pPr marL="402336" lvl="1" indent="0">
              <a:buNone/>
            </a:pPr>
            <a:r>
              <a:rPr lang="en-US" sz="1400" dirty="0"/>
              <a:t>    if (suit != </a:t>
            </a:r>
            <a:r>
              <a:rPr lang="en-US" sz="1400" dirty="0" err="1"/>
              <a:t>other.suit</a:t>
            </a:r>
            <a:r>
              <a:rPr lang="en-US" sz="1400" dirty="0"/>
              <a:t>) return false</a:t>
            </a:r>
          </a:p>
          <a:p>
            <a:pPr marL="402336" lvl="1" indent="0">
              <a:buNone/>
            </a:pPr>
            <a:r>
              <a:rPr lang="en-US" sz="1400" dirty="0"/>
              <a:t>    return true</a:t>
            </a:r>
          </a:p>
          <a:p>
            <a:pPr marL="402336" lvl="1" indent="0">
              <a:buNone/>
            </a:pPr>
            <a:r>
              <a:rPr lang="en-US" sz="1400" dirty="0"/>
              <a:t>}</a:t>
            </a:r>
          </a:p>
        </p:txBody>
      </p:sp>
    </p:spTree>
    <p:extLst>
      <p:ext uri="{BB962C8B-B14F-4D97-AF65-F5344CB8AC3E}">
        <p14:creationId xmlns:p14="http://schemas.microsoft.com/office/powerpoint/2010/main" val="2421778319"/>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Arial Bold" charset="0"/>
              </a:rPr>
              <a:t>equals() and </a:t>
            </a:r>
            <a:r>
              <a:rPr lang="en-US" sz="3200" dirty="0" err="1">
                <a:sym typeface="Arial Bold" charset="0"/>
              </a:rPr>
              <a:t>hashCode</a:t>
            </a:r>
            <a:r>
              <a:rPr lang="en-US" sz="3200" dirty="0">
                <a:sym typeface="Arial Bold" charset="0"/>
              </a:rPr>
              <a:t>()</a:t>
            </a: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Kotlin:</a:t>
            </a:r>
          </a:p>
          <a:p>
            <a:pPr marL="402336" lvl="1" indent="0">
              <a:buNone/>
            </a:pPr>
            <a:r>
              <a:rPr lang="en-US" sz="1400" dirty="0"/>
              <a:t>override fun </a:t>
            </a:r>
            <a:r>
              <a:rPr lang="en-US" sz="1400" dirty="0" err="1"/>
              <a:t>hashCode</a:t>
            </a:r>
            <a:r>
              <a:rPr lang="en-US" sz="1400" dirty="0"/>
              <a:t>(): </a:t>
            </a:r>
            <a:r>
              <a:rPr lang="en-US" sz="1400" dirty="0" err="1"/>
              <a:t>Int</a:t>
            </a:r>
            <a:r>
              <a:rPr lang="en-US" sz="1400" dirty="0"/>
              <a:t> {</a:t>
            </a:r>
          </a:p>
          <a:p>
            <a:pPr marL="402336" lvl="1" indent="0">
              <a:buNone/>
            </a:pPr>
            <a:r>
              <a:rPr lang="en-US" sz="1400" dirty="0"/>
              <a:t>    </a:t>
            </a:r>
            <a:r>
              <a:rPr lang="en-US" sz="1400" dirty="0" err="1"/>
              <a:t>var</a:t>
            </a:r>
            <a:r>
              <a:rPr lang="en-US" sz="1400" dirty="0"/>
              <a:t> result = </a:t>
            </a:r>
            <a:r>
              <a:rPr lang="en-US" sz="1400" dirty="0" err="1"/>
              <a:t>rank.hashCode</a:t>
            </a:r>
            <a:r>
              <a:rPr lang="en-US" sz="1400" dirty="0"/>
              <a:t>()</a:t>
            </a:r>
          </a:p>
          <a:p>
            <a:pPr marL="402336" lvl="1" indent="0">
              <a:buNone/>
            </a:pPr>
            <a:r>
              <a:rPr lang="en-US" sz="1400" dirty="0"/>
              <a:t>    result = 31 * result + </a:t>
            </a:r>
            <a:r>
              <a:rPr lang="en-US" sz="1400" dirty="0" err="1"/>
              <a:t>suit.hashCode</a:t>
            </a:r>
            <a:r>
              <a:rPr lang="en-US" sz="1400" dirty="0"/>
              <a:t>()</a:t>
            </a:r>
          </a:p>
          <a:p>
            <a:pPr marL="402336" lvl="1" indent="0">
              <a:buNone/>
            </a:pPr>
            <a:r>
              <a:rPr lang="en-US" sz="1400" dirty="0"/>
              <a:t>    return result</a:t>
            </a:r>
          </a:p>
          <a:p>
            <a:pPr marL="402336" lvl="1" indent="0">
              <a:buNone/>
            </a:pPr>
            <a:r>
              <a:rPr lang="en-US" sz="1400" dirty="0"/>
              <a:t>}</a:t>
            </a:r>
          </a:p>
        </p:txBody>
      </p:sp>
    </p:spTree>
    <p:extLst>
      <p:ext uri="{BB962C8B-B14F-4D97-AF65-F5344CB8AC3E}">
        <p14:creationId xmlns:p14="http://schemas.microsoft.com/office/powerpoint/2010/main" val="3942867406"/>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Arial Bold" charset="0"/>
              </a:rPr>
              <a:t>equals() and </a:t>
            </a:r>
            <a:r>
              <a:rPr lang="en-US" sz="3200" dirty="0" err="1">
                <a:sym typeface="Arial Bold" charset="0"/>
              </a:rPr>
              <a:t>hashCode</a:t>
            </a:r>
            <a:r>
              <a:rPr lang="en-US" sz="3200" dirty="0">
                <a:sym typeface="Arial Bold" charset="0"/>
              </a:rPr>
              <a:t>()</a:t>
            </a: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Groovy:</a:t>
            </a:r>
          </a:p>
          <a:p>
            <a:pPr marL="402336" lvl="1" indent="0">
              <a:buNone/>
            </a:pPr>
            <a:r>
              <a:rPr lang="en-US" sz="1400" dirty="0" err="1"/>
              <a:t>boolean</a:t>
            </a:r>
            <a:r>
              <a:rPr lang="en-US" sz="1400" dirty="0"/>
              <a:t> equals(Object object) {</a:t>
            </a:r>
          </a:p>
          <a:p>
            <a:pPr marL="402336" lvl="1" indent="0">
              <a:buNone/>
            </a:pPr>
            <a:r>
              <a:rPr lang="en-US" sz="1400" dirty="0"/>
              <a:t>    if (this == object) {</a:t>
            </a:r>
          </a:p>
          <a:p>
            <a:pPr marL="402336" lvl="1" indent="0">
              <a:buNone/>
            </a:pPr>
            <a:r>
              <a:rPr lang="en-US" sz="1400" dirty="0"/>
              <a:t>        return true</a:t>
            </a:r>
          </a:p>
          <a:p>
            <a:pPr marL="402336" lvl="1" indent="0">
              <a:buNone/>
            </a:pPr>
            <a:r>
              <a:rPr lang="en-US" sz="1400" dirty="0"/>
              <a:t>    }</a:t>
            </a:r>
          </a:p>
          <a:p>
            <a:pPr marL="402336" lvl="1" indent="0">
              <a:buNone/>
            </a:pPr>
            <a:r>
              <a:rPr lang="en-US" sz="1400" dirty="0"/>
              <a:t>    if (!(object </a:t>
            </a:r>
            <a:r>
              <a:rPr lang="en-US" sz="1400" dirty="0" err="1"/>
              <a:t>instanceof</a:t>
            </a:r>
            <a:r>
              <a:rPr lang="en-US" sz="1400" dirty="0"/>
              <a:t> Card)) {</a:t>
            </a:r>
          </a:p>
          <a:p>
            <a:pPr marL="402336" lvl="1" indent="0">
              <a:buNone/>
            </a:pPr>
            <a:r>
              <a:rPr lang="en-US" sz="1400" dirty="0"/>
              <a:t>        return false</a:t>
            </a:r>
          </a:p>
          <a:p>
            <a:pPr marL="402336" lvl="1" indent="0">
              <a:buNone/>
            </a:pPr>
            <a:r>
              <a:rPr lang="en-US" sz="1400" dirty="0"/>
              <a:t>    }</a:t>
            </a:r>
          </a:p>
          <a:p>
            <a:pPr marL="402336" lvl="1" indent="0">
              <a:buNone/>
            </a:pPr>
            <a:r>
              <a:rPr lang="en-US" sz="1400" dirty="0"/>
              <a:t>    Card card = (Card) object</a:t>
            </a:r>
          </a:p>
          <a:p>
            <a:pPr marL="402336" lvl="1" indent="0">
              <a:buNone/>
            </a:pPr>
            <a:r>
              <a:rPr lang="en-US" sz="1400" dirty="0"/>
              <a:t>    </a:t>
            </a:r>
            <a:r>
              <a:rPr lang="en-US" sz="1400" dirty="0" err="1"/>
              <a:t>this.isSameRank</a:t>
            </a:r>
            <a:r>
              <a:rPr lang="en-US" sz="1400" dirty="0"/>
              <a:t>(</a:t>
            </a:r>
            <a:r>
              <a:rPr lang="en-US" sz="1400" dirty="0" err="1"/>
              <a:t>card.rank</a:t>
            </a:r>
            <a:r>
              <a:rPr lang="en-US" sz="1400" dirty="0"/>
              <a:t>) &amp;&amp; </a:t>
            </a:r>
            <a:r>
              <a:rPr lang="en-US" sz="1400" dirty="0" err="1"/>
              <a:t>this.isSameSuit</a:t>
            </a:r>
            <a:r>
              <a:rPr lang="en-US" sz="1400" dirty="0"/>
              <a:t>(</a:t>
            </a:r>
            <a:r>
              <a:rPr lang="en-US" sz="1400" dirty="0" err="1"/>
              <a:t>card.suit</a:t>
            </a:r>
            <a:r>
              <a:rPr lang="en-US" sz="1400" dirty="0"/>
              <a:t>)</a:t>
            </a:r>
          </a:p>
          <a:p>
            <a:pPr marL="402336" lvl="1" indent="0">
              <a:buNone/>
            </a:pPr>
            <a:r>
              <a:rPr lang="en-US" sz="1400" dirty="0"/>
              <a:t>}</a:t>
            </a:r>
          </a:p>
        </p:txBody>
      </p:sp>
    </p:spTree>
    <p:extLst>
      <p:ext uri="{BB962C8B-B14F-4D97-AF65-F5344CB8AC3E}">
        <p14:creationId xmlns:p14="http://schemas.microsoft.com/office/powerpoint/2010/main" val="1059071792"/>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Arial Bold" charset="0"/>
              </a:rPr>
              <a:t>equals() and </a:t>
            </a:r>
            <a:r>
              <a:rPr lang="en-US" sz="3200" dirty="0" err="1">
                <a:sym typeface="Arial Bold" charset="0"/>
              </a:rPr>
              <a:t>hashCode</a:t>
            </a:r>
            <a:r>
              <a:rPr lang="en-US" sz="3200" dirty="0">
                <a:sym typeface="Arial Bold" charset="0"/>
              </a:rPr>
              <a:t>()</a:t>
            </a: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Groovy:</a:t>
            </a:r>
          </a:p>
          <a:p>
            <a:pPr marL="402336" lvl="1" indent="0">
              <a:buNone/>
            </a:pPr>
            <a:r>
              <a:rPr lang="en-US" sz="1400" dirty="0" err="1"/>
              <a:t>int</a:t>
            </a:r>
            <a:r>
              <a:rPr lang="en-US" sz="1400" dirty="0"/>
              <a:t> </a:t>
            </a:r>
            <a:r>
              <a:rPr lang="en-US" sz="1400" dirty="0" err="1"/>
              <a:t>hashCode</a:t>
            </a:r>
            <a:r>
              <a:rPr lang="en-US" sz="1400" dirty="0"/>
              <a:t>() {</a:t>
            </a:r>
          </a:p>
          <a:p>
            <a:pPr marL="402336" lvl="1" indent="0">
              <a:buNone/>
            </a:pPr>
            <a:r>
              <a:rPr lang="en-US" sz="1400" dirty="0"/>
              <a:t>    </a:t>
            </a:r>
            <a:r>
              <a:rPr lang="en-US" sz="1400" dirty="0" err="1"/>
              <a:t>int</a:t>
            </a:r>
            <a:r>
              <a:rPr lang="en-US" sz="1400" dirty="0"/>
              <a:t> result = 31 + </a:t>
            </a:r>
            <a:r>
              <a:rPr lang="en-US" sz="1400" dirty="0" err="1"/>
              <a:t>this.rank.hashCode</a:t>
            </a:r>
            <a:r>
              <a:rPr lang="en-US" sz="1400" dirty="0"/>
              <a:t>()</a:t>
            </a:r>
          </a:p>
          <a:p>
            <a:pPr marL="402336" lvl="1" indent="0">
              <a:buNone/>
            </a:pPr>
            <a:r>
              <a:rPr lang="en-US" sz="1400" dirty="0"/>
              <a:t>    return 31 * result + </a:t>
            </a:r>
            <a:r>
              <a:rPr lang="en-US" sz="1400" dirty="0" err="1"/>
              <a:t>this.suit.hashCode</a:t>
            </a:r>
            <a:r>
              <a:rPr lang="en-US" sz="1400" dirty="0"/>
              <a:t>()</a:t>
            </a:r>
          </a:p>
          <a:p>
            <a:pPr marL="402336" lvl="1" indent="0">
              <a:buNone/>
            </a:pPr>
            <a:r>
              <a:rPr lang="en-US" sz="1400" dirty="0"/>
              <a:t>}</a:t>
            </a:r>
          </a:p>
        </p:txBody>
      </p:sp>
    </p:spTree>
    <p:extLst>
      <p:ext uri="{BB962C8B-B14F-4D97-AF65-F5344CB8AC3E}">
        <p14:creationId xmlns:p14="http://schemas.microsoft.com/office/powerpoint/2010/main" val="3679565338"/>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Arial Bold" charset="0"/>
              </a:rPr>
              <a:t>equals() and </a:t>
            </a:r>
            <a:r>
              <a:rPr lang="en-US" sz="3200" dirty="0" err="1">
                <a:sym typeface="Arial Bold" charset="0"/>
              </a:rPr>
              <a:t>hashCode</a:t>
            </a:r>
            <a:r>
              <a:rPr lang="en-US" sz="3200" dirty="0">
                <a:sym typeface="Arial Bold" charset="0"/>
              </a:rPr>
              <a:t>()</a:t>
            </a: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Scala:</a:t>
            </a:r>
          </a:p>
          <a:p>
            <a:pPr marL="402336" lvl="1" indent="0">
              <a:buNone/>
            </a:pPr>
            <a:r>
              <a:rPr lang="en-US" sz="1400" dirty="0"/>
              <a:t>def </a:t>
            </a:r>
            <a:r>
              <a:rPr lang="en-US" sz="1400" dirty="0" err="1"/>
              <a:t>canEqual</a:t>
            </a:r>
            <a:r>
              <a:rPr lang="en-US" sz="1400" dirty="0"/>
              <a:t>(other: Any): Boolean = </a:t>
            </a:r>
            <a:r>
              <a:rPr lang="en-US" sz="1400" dirty="0" err="1"/>
              <a:t>other.isInstanceOf</a:t>
            </a:r>
            <a:r>
              <a:rPr lang="en-US" sz="1400" dirty="0"/>
              <a:t>[Card]</a:t>
            </a:r>
          </a:p>
          <a:p>
            <a:pPr marL="402336" lvl="1" indent="0">
              <a:buNone/>
            </a:pPr>
            <a:endParaRPr lang="en-US" sz="1400" dirty="0"/>
          </a:p>
          <a:p>
            <a:pPr marL="402336" lvl="1" indent="0">
              <a:buNone/>
            </a:pPr>
            <a:r>
              <a:rPr lang="en-US" sz="1400" dirty="0"/>
              <a:t>override def equals(other: Any): Boolean = other match {</a:t>
            </a:r>
          </a:p>
          <a:p>
            <a:pPr marL="402336" lvl="1" indent="0">
              <a:buNone/>
            </a:pPr>
            <a:r>
              <a:rPr lang="en-US" sz="1400" dirty="0"/>
              <a:t>  case that: Card =&gt;</a:t>
            </a:r>
          </a:p>
          <a:p>
            <a:pPr marL="402336" lvl="1" indent="0">
              <a:buNone/>
            </a:pPr>
            <a:r>
              <a:rPr lang="en-US" sz="1400" dirty="0"/>
              <a:t>    (that </a:t>
            </a:r>
            <a:r>
              <a:rPr lang="en-US" sz="1400" dirty="0" err="1"/>
              <a:t>canEqual</a:t>
            </a:r>
            <a:r>
              <a:rPr lang="en-US" sz="1400" dirty="0"/>
              <a:t> this) &amp;&amp;</a:t>
            </a:r>
          </a:p>
          <a:p>
            <a:pPr marL="402336" lvl="1" indent="0">
              <a:buNone/>
            </a:pPr>
            <a:r>
              <a:rPr lang="en-US" sz="1400" dirty="0"/>
              <a:t>      rank == </a:t>
            </a:r>
            <a:r>
              <a:rPr lang="en-US" sz="1400" dirty="0" err="1"/>
              <a:t>that.rank</a:t>
            </a:r>
            <a:r>
              <a:rPr lang="en-US" sz="1400" dirty="0"/>
              <a:t> &amp;&amp;</a:t>
            </a:r>
          </a:p>
          <a:p>
            <a:pPr marL="402336" lvl="1" indent="0">
              <a:buNone/>
            </a:pPr>
            <a:r>
              <a:rPr lang="en-US" sz="1400" dirty="0"/>
              <a:t>      suit == </a:t>
            </a:r>
            <a:r>
              <a:rPr lang="en-US" sz="1400" dirty="0" err="1"/>
              <a:t>that.suit</a:t>
            </a:r>
            <a:endParaRPr lang="en-US" sz="1400" dirty="0"/>
          </a:p>
          <a:p>
            <a:pPr marL="402336" lvl="1" indent="0">
              <a:buNone/>
            </a:pPr>
            <a:r>
              <a:rPr lang="en-US" sz="1400" dirty="0"/>
              <a:t>  case _ =&gt; false</a:t>
            </a:r>
          </a:p>
          <a:p>
            <a:pPr marL="402336" lvl="1" indent="0">
              <a:buNone/>
            </a:pPr>
            <a:r>
              <a:rPr lang="en-US" sz="1400" dirty="0"/>
              <a:t>}</a:t>
            </a:r>
          </a:p>
        </p:txBody>
      </p:sp>
    </p:spTree>
    <p:extLst>
      <p:ext uri="{BB962C8B-B14F-4D97-AF65-F5344CB8AC3E}">
        <p14:creationId xmlns:p14="http://schemas.microsoft.com/office/powerpoint/2010/main" val="1861417423"/>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Arial Bold" charset="0"/>
              </a:rPr>
              <a:t>equals() and </a:t>
            </a:r>
            <a:r>
              <a:rPr lang="en-US" sz="3200" dirty="0" err="1">
                <a:sym typeface="Arial Bold" charset="0"/>
              </a:rPr>
              <a:t>hashCode</a:t>
            </a:r>
            <a:r>
              <a:rPr lang="en-US" sz="3200" dirty="0">
                <a:sym typeface="Arial Bold" charset="0"/>
              </a:rPr>
              <a:t>()</a:t>
            </a:r>
          </a:p>
        </p:txBody>
      </p:sp>
      <p:sp>
        <p:nvSpPr>
          <p:cNvPr id="2" name="Content Placeholder 1"/>
          <p:cNvSpPr>
            <a:spLocks noGrp="1"/>
          </p:cNvSpPr>
          <p:nvPr>
            <p:ph idx="1"/>
          </p:nvPr>
        </p:nvSpPr>
        <p:spPr>
          <a:xfrm>
            <a:off x="1354015" y="1200151"/>
            <a:ext cx="7511462" cy="3394175"/>
          </a:xfrm>
        </p:spPr>
        <p:txBody>
          <a:bodyPr numCol="1">
            <a:noAutofit/>
          </a:bodyPr>
          <a:lstStyle/>
          <a:p>
            <a:pPr>
              <a:lnSpc>
                <a:spcPct val="120000"/>
              </a:lnSpc>
            </a:pPr>
            <a:r>
              <a:rPr lang="en-US" sz="1800" dirty="0"/>
              <a:t>Scala:</a:t>
            </a:r>
          </a:p>
          <a:p>
            <a:pPr marL="402336" lvl="1" indent="0">
              <a:buNone/>
            </a:pPr>
            <a:r>
              <a:rPr lang="en-US" sz="1400" dirty="0"/>
              <a:t>override def </a:t>
            </a:r>
            <a:r>
              <a:rPr lang="en-US" sz="1400" dirty="0" err="1"/>
              <a:t>hashCode</a:t>
            </a:r>
            <a:r>
              <a:rPr lang="en-US" sz="1400" dirty="0"/>
              <a:t>(): </a:t>
            </a:r>
            <a:r>
              <a:rPr lang="en-US" sz="1400" dirty="0" err="1"/>
              <a:t>Int</a:t>
            </a:r>
            <a:r>
              <a:rPr lang="en-US" sz="1400" dirty="0"/>
              <a:t> = {</a:t>
            </a:r>
          </a:p>
          <a:p>
            <a:pPr marL="402336" lvl="1" indent="0">
              <a:buNone/>
            </a:pPr>
            <a:r>
              <a:rPr lang="en-US" sz="1400" dirty="0"/>
              <a:t>  </a:t>
            </a:r>
            <a:r>
              <a:rPr lang="en-US" sz="1400" dirty="0" err="1"/>
              <a:t>val</a:t>
            </a:r>
            <a:r>
              <a:rPr lang="en-US" sz="1400" dirty="0"/>
              <a:t> state = </a:t>
            </a:r>
            <a:r>
              <a:rPr lang="en-US" sz="1400" dirty="0" err="1"/>
              <a:t>Seq</a:t>
            </a:r>
            <a:r>
              <a:rPr lang="en-US" sz="1400" dirty="0"/>
              <a:t>(rank, suit)</a:t>
            </a:r>
          </a:p>
          <a:p>
            <a:pPr marL="402336" lvl="1" indent="0">
              <a:buNone/>
            </a:pPr>
            <a:r>
              <a:rPr lang="en-US" sz="1400" dirty="0"/>
              <a:t>  </a:t>
            </a:r>
            <a:r>
              <a:rPr lang="en-US" sz="1400" dirty="0" err="1"/>
              <a:t>state.map</a:t>
            </a:r>
            <a:r>
              <a:rPr lang="en-US" sz="1400" dirty="0"/>
              <a:t>(_.</a:t>
            </a:r>
            <a:r>
              <a:rPr lang="en-US" sz="1400" dirty="0" err="1"/>
              <a:t>hashCode</a:t>
            </a:r>
            <a:r>
              <a:rPr lang="en-US" sz="1400" dirty="0"/>
              <a:t>()).</a:t>
            </a:r>
            <a:r>
              <a:rPr lang="en-US" sz="1400" dirty="0" err="1"/>
              <a:t>foldLeft</a:t>
            </a:r>
            <a:r>
              <a:rPr lang="en-US" sz="1400" dirty="0"/>
              <a:t>(0)((a, b) =&gt; 31 * a + b)</a:t>
            </a:r>
          </a:p>
          <a:p>
            <a:pPr marL="402336" lvl="1" indent="0">
              <a:buNone/>
            </a:pPr>
            <a:r>
              <a:rPr lang="en-US" sz="1400" dirty="0"/>
              <a:t>}</a:t>
            </a:r>
          </a:p>
        </p:txBody>
      </p:sp>
    </p:spTree>
    <p:extLst>
      <p:ext uri="{BB962C8B-B14F-4D97-AF65-F5344CB8AC3E}">
        <p14:creationId xmlns:p14="http://schemas.microsoft.com/office/powerpoint/2010/main" val="305203079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1104899" y="2143125"/>
            <a:ext cx="7915275" cy="857250"/>
          </a:xfrm>
        </p:spPr>
        <p:txBody>
          <a:bodyPr>
            <a:normAutofit fontScale="90000"/>
          </a:bodyPr>
          <a:lstStyle/>
          <a:p>
            <a:pPr algn="ctr" eaLnBrk="1">
              <a:defRPr/>
            </a:pPr>
            <a:r>
              <a:rPr lang="en-US" sz="7313" dirty="0">
                <a:latin typeface="Trebuchet MS Bold" charset="0"/>
                <a:ea typeface="+mj-ea"/>
                <a:cs typeface="Trebuchet MS Bold" charset="0"/>
                <a:sym typeface="Trebuchet MS Bold" charset="0"/>
              </a:rPr>
              <a:t>? &amp; </a:t>
            </a:r>
            <a:r>
              <a:rPr lang="en-US" sz="7313" dirty="0">
                <a:latin typeface="Trebuchet MS Bold" charset="0"/>
                <a:cs typeface="Trebuchet MS Bold" charset="0"/>
                <a:sym typeface="Trebuchet MS Bold" charset="0"/>
              </a:rPr>
              <a:t>!</a:t>
            </a:r>
            <a:endParaRPr lang="en-US" dirty="0">
              <a:ea typeface="+mj-ea"/>
              <a:sym typeface="Arial Bold" charset="0"/>
            </a:endParaRPr>
          </a:p>
        </p:txBody>
      </p:sp>
    </p:spTree>
    <p:extLst>
      <p:ext uri="{BB962C8B-B14F-4D97-AF65-F5344CB8AC3E}">
        <p14:creationId xmlns:p14="http://schemas.microsoft.com/office/powerpoint/2010/main" val="178837926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bwMode="auto">
          <a:xfrm>
            <a:off x="1169789" y="206276"/>
            <a:ext cx="7655421" cy="857250"/>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latin typeface="Trebuchet MS Bold" panose="020B0703020202020204" pitchFamily="34" charset="0"/>
                <a:sym typeface="Trebuchet MS Bold" panose="020B0703020202020204" pitchFamily="34" charset="0"/>
              </a:rPr>
              <a:t>About the Speakers</a:t>
            </a:r>
            <a:endParaRPr lang="en-US" altLang="en-US" sz="3200" dirty="0">
              <a:solidFill>
                <a:schemeClr val="tx1"/>
              </a:solidFill>
            </a:endParaRPr>
          </a:p>
        </p:txBody>
      </p:sp>
      <p:sp>
        <p:nvSpPr>
          <p:cNvPr id="6147" name="Rectangle 2"/>
          <p:cNvSpPr>
            <a:spLocks noGrp="1" noChangeArrowheads="1"/>
          </p:cNvSpPr>
          <p:nvPr>
            <p:ph idx="1"/>
          </p:nvPr>
        </p:nvSpPr>
        <p:spPr bwMode="auto">
          <a:xfrm>
            <a:off x="1170432" y="1200150"/>
            <a:ext cx="7695605" cy="3394175"/>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marL="0" indent="0">
              <a:lnSpc>
                <a:spcPct val="64000"/>
              </a:lnSpc>
              <a:spcBef>
                <a:spcPts val="563"/>
              </a:spcBef>
              <a:buSzPct val="171000"/>
              <a:buNone/>
            </a:pPr>
            <a:r>
              <a:rPr lang="en-US" altLang="en-US" sz="2800" b="1" dirty="0">
                <a:solidFill>
                  <a:srgbClr val="000000"/>
                </a:solidFill>
                <a:ea typeface="+mn-ea"/>
                <a:sym typeface="Trebuchet MS" panose="020B0603020202020204" pitchFamily="34" charset="0"/>
              </a:rPr>
              <a:t>Donald Raab</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Developer at BNY Mellon</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Creator of Eclipse Collections</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Member of JSR 335 Expert Group (Lambdas/Streams 4 Java)</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Presenter at </a:t>
            </a:r>
            <a:r>
              <a:rPr lang="en-US" altLang="en-US" sz="2000" dirty="0" err="1">
                <a:solidFill>
                  <a:srgbClr val="000000"/>
                </a:solidFill>
                <a:sym typeface="Trebuchet MS" panose="020B0603020202020204" pitchFamily="34" charset="0"/>
              </a:rPr>
              <a:t>JavaOne</a:t>
            </a:r>
            <a:r>
              <a:rPr lang="en-US" altLang="en-US" sz="2000" dirty="0">
                <a:solidFill>
                  <a:srgbClr val="000000"/>
                </a:solidFill>
                <a:sym typeface="Trebuchet MS" panose="020B0603020202020204" pitchFamily="34" charset="0"/>
              </a:rPr>
              <a:t>, </a:t>
            </a:r>
            <a:r>
              <a:rPr lang="en-US" altLang="en-US" sz="2000" dirty="0" err="1">
                <a:solidFill>
                  <a:srgbClr val="000000"/>
                </a:solidFill>
                <a:sym typeface="Trebuchet MS" panose="020B0603020202020204" pitchFamily="34" charset="0"/>
              </a:rPr>
              <a:t>Devoxx</a:t>
            </a:r>
            <a:r>
              <a:rPr lang="en-US" altLang="en-US" sz="2000" dirty="0">
                <a:solidFill>
                  <a:srgbClr val="000000"/>
                </a:solidFill>
                <a:sym typeface="Trebuchet MS" panose="020B0603020202020204" pitchFamily="34" charset="0"/>
              </a:rPr>
              <a:t> US, </a:t>
            </a:r>
            <a:r>
              <a:rPr lang="en-US" altLang="en-US" sz="2000" dirty="0" err="1">
                <a:solidFill>
                  <a:srgbClr val="000000"/>
                </a:solidFill>
                <a:sym typeface="Trebuchet MS" panose="020B0603020202020204" pitchFamily="34" charset="0"/>
              </a:rPr>
              <a:t>EclipseCon</a:t>
            </a:r>
            <a:r>
              <a:rPr lang="en-US" altLang="en-US" sz="2000" dirty="0">
                <a:solidFill>
                  <a:srgbClr val="000000"/>
                </a:solidFill>
                <a:sym typeface="Trebuchet MS" panose="020B0603020202020204" pitchFamily="34" charset="0"/>
              </a:rPr>
              <a:t>, JVMLS, GIDS</a:t>
            </a:r>
          </a:p>
          <a:p>
            <a:pPr marL="442913" indent="-321469">
              <a:lnSpc>
                <a:spcPct val="64000"/>
              </a:lnSpc>
              <a:spcBef>
                <a:spcPts val="563"/>
              </a:spcBef>
              <a:buSzPct val="171000"/>
              <a:buFont typeface="Arial" panose="020B0604020202020204" pitchFamily="34" charset="0"/>
              <a:buChar char="•"/>
              <a:defRPr/>
            </a:pPr>
            <a:endParaRPr lang="en-US" altLang="en-US" sz="2000" dirty="0">
              <a:solidFill>
                <a:srgbClr val="000000"/>
              </a:solidFill>
              <a:sym typeface="Trebuchet MS" panose="020B0603020202020204" pitchFamily="34" charset="0"/>
            </a:endParaRPr>
          </a:p>
          <a:p>
            <a:pPr marL="442913" indent="-321469">
              <a:lnSpc>
                <a:spcPct val="64000"/>
              </a:lnSpc>
              <a:spcBef>
                <a:spcPts val="563"/>
              </a:spcBef>
              <a:buSzPct val="171000"/>
              <a:buFont typeface="Arial" panose="020B0604020202020204" pitchFamily="34" charset="0"/>
              <a:buChar char="•"/>
              <a:defRPr/>
            </a:pPr>
            <a:endParaRPr lang="en-US" altLang="en-US" sz="2000" dirty="0">
              <a:solidFill>
                <a:srgbClr val="000000"/>
              </a:solidFill>
              <a:sym typeface="Trebuchet MS" panose="020B0603020202020204" pitchFamily="34" charset="0"/>
            </a:endParaRPr>
          </a:p>
          <a:p>
            <a:pPr marL="121444">
              <a:lnSpc>
                <a:spcPct val="64000"/>
              </a:lnSpc>
              <a:spcBef>
                <a:spcPts val="563"/>
              </a:spcBef>
              <a:buSzPct val="171000"/>
              <a:buFontTx/>
              <a:buChar char="•"/>
            </a:pPr>
            <a:endParaRPr lang="en-US" altLang="en-US" sz="2250" dirty="0">
              <a:solidFill>
                <a:srgbClr val="000000"/>
              </a:solidFill>
              <a:sym typeface="Trebuchet MS" panose="020B0603020202020204" pitchFamily="34" charset="0"/>
            </a:endParaRPr>
          </a:p>
        </p:txBody>
      </p:sp>
    </p:spTree>
    <p:extLst>
      <p:ext uri="{BB962C8B-B14F-4D97-AF65-F5344CB8AC3E}">
        <p14:creationId xmlns:p14="http://schemas.microsoft.com/office/powerpoint/2010/main" val="92526840"/>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1435608" y="2143125"/>
            <a:ext cx="7498080" cy="857250"/>
          </a:xfrm>
        </p:spPr>
        <p:txBody>
          <a:bodyPr>
            <a:normAutofit fontScale="90000"/>
          </a:bodyPr>
          <a:lstStyle/>
          <a:p>
            <a:pPr algn="ctr" eaLnBrk="1">
              <a:defRPr/>
            </a:pPr>
            <a:r>
              <a:rPr lang="en-US" sz="7313" dirty="0">
                <a:latin typeface="Trebuchet MS Bold" charset="0"/>
                <a:ea typeface="+mj-ea"/>
                <a:cs typeface="Trebuchet MS Bold" charset="0"/>
                <a:sym typeface="Trebuchet MS Bold" charset="0"/>
              </a:rPr>
              <a:t>Thanks!</a:t>
            </a:r>
            <a:endParaRPr lang="en-US" dirty="0">
              <a:ea typeface="+mj-ea"/>
              <a:sym typeface="Arial Bold" charset="0"/>
            </a:endParaRPr>
          </a:p>
        </p:txBody>
      </p:sp>
    </p:spTree>
    <p:extLst>
      <p:ext uri="{BB962C8B-B14F-4D97-AF65-F5344CB8AC3E}">
        <p14:creationId xmlns:p14="http://schemas.microsoft.com/office/powerpoint/2010/main" val="370930310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bwMode="auto">
          <a:xfrm>
            <a:off x="1169789" y="206276"/>
            <a:ext cx="7655421" cy="857250"/>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latin typeface="Trebuchet MS Bold" panose="020B0703020202020204" pitchFamily="34" charset="0"/>
                <a:sym typeface="Trebuchet MS Bold" panose="020B0703020202020204" pitchFamily="34" charset="0"/>
              </a:rPr>
              <a:t>About the Speakers</a:t>
            </a:r>
            <a:endParaRPr lang="en-US" altLang="en-US" sz="3200" dirty="0">
              <a:solidFill>
                <a:schemeClr val="tx1"/>
              </a:solidFill>
            </a:endParaRPr>
          </a:p>
        </p:txBody>
      </p:sp>
      <p:sp>
        <p:nvSpPr>
          <p:cNvPr id="6147" name="Rectangle 2"/>
          <p:cNvSpPr>
            <a:spLocks noGrp="1" noChangeArrowheads="1"/>
          </p:cNvSpPr>
          <p:nvPr>
            <p:ph idx="1"/>
          </p:nvPr>
        </p:nvSpPr>
        <p:spPr bwMode="auto">
          <a:xfrm>
            <a:off x="1169789" y="1200150"/>
            <a:ext cx="7695605" cy="3394175"/>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marL="0" indent="0">
              <a:lnSpc>
                <a:spcPct val="64000"/>
              </a:lnSpc>
              <a:spcBef>
                <a:spcPts val="563"/>
              </a:spcBef>
              <a:buSzPct val="171000"/>
              <a:buNone/>
            </a:pPr>
            <a:r>
              <a:rPr lang="en-US" altLang="en-US" sz="2800" b="1" dirty="0">
                <a:solidFill>
                  <a:srgbClr val="000000"/>
                </a:solidFill>
                <a:ea typeface="+mn-ea"/>
                <a:sym typeface="Trebuchet MS" panose="020B0603020202020204" pitchFamily="34" charset="0"/>
              </a:rPr>
              <a:t>Leonardo Lima</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CTO at V2COM</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Computer engineer, server &amp; embedded </a:t>
            </a:r>
            <a:r>
              <a:rPr lang="en-US" altLang="en-US" sz="2000" dirty="0" err="1">
                <a:solidFill>
                  <a:srgbClr val="000000"/>
                </a:solidFill>
                <a:sym typeface="Trebuchet MS" panose="020B0603020202020204" pitchFamily="34" charset="0"/>
              </a:rPr>
              <a:t>sw</a:t>
            </a:r>
            <a:r>
              <a:rPr lang="en-US" altLang="en-US" sz="2000" dirty="0">
                <a:solidFill>
                  <a:srgbClr val="000000"/>
                </a:solidFill>
                <a:sym typeface="Trebuchet MS" panose="020B0603020202020204" pitchFamily="34" charset="0"/>
              </a:rPr>
              <a:t> developer</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Spec Lead – JSR363 </a:t>
            </a:r>
            <a:r>
              <a:rPr lang="mr-IN" altLang="en-US" sz="2000" dirty="0">
                <a:solidFill>
                  <a:srgbClr val="000000"/>
                </a:solidFill>
                <a:sym typeface="Trebuchet MS" panose="020B0603020202020204" pitchFamily="34" charset="0"/>
              </a:rPr>
              <a:t>–</a:t>
            </a:r>
            <a:r>
              <a:rPr lang="en-US" altLang="en-US" sz="2000" dirty="0">
                <a:solidFill>
                  <a:srgbClr val="000000"/>
                </a:solidFill>
                <a:sym typeface="Trebuchet MS" panose="020B0603020202020204" pitchFamily="34" charset="0"/>
              </a:rPr>
              <a:t> Units of Measurement</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V2COM’s Representative at JCP Executive Committee</a:t>
            </a: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From São Paulo, </a:t>
            </a:r>
            <a:r>
              <a:rPr lang="en-US" altLang="en-US" sz="2000" dirty="0" err="1">
                <a:solidFill>
                  <a:srgbClr val="000000"/>
                </a:solidFill>
                <a:sym typeface="Trebuchet MS" panose="020B0603020202020204" pitchFamily="34" charset="0"/>
              </a:rPr>
              <a:t>Brasil</a:t>
            </a:r>
            <a:r>
              <a:rPr lang="en-US" altLang="en-US" sz="2000" dirty="0">
                <a:solidFill>
                  <a:srgbClr val="000000"/>
                </a:solidFill>
                <a:sym typeface="Trebuchet MS" panose="020B0603020202020204" pitchFamily="34" charset="0"/>
              </a:rPr>
              <a:t>, currently in Austin, TX</a:t>
            </a:r>
          </a:p>
          <a:p>
            <a:pPr marL="121444" indent="0">
              <a:lnSpc>
                <a:spcPct val="150000"/>
              </a:lnSpc>
              <a:spcBef>
                <a:spcPts val="563"/>
              </a:spcBef>
              <a:buSzPct val="171000"/>
              <a:buNone/>
              <a:defRPr/>
            </a:pPr>
            <a:endParaRPr lang="en-US" altLang="en-US" sz="2000" dirty="0">
              <a:solidFill>
                <a:srgbClr val="000000"/>
              </a:solidFill>
              <a:sym typeface="Trebuchet MS" panose="020B0603020202020204" pitchFamily="34" charset="0"/>
            </a:endParaRPr>
          </a:p>
          <a:p>
            <a:pPr marL="0" indent="0">
              <a:lnSpc>
                <a:spcPct val="64000"/>
              </a:lnSpc>
              <a:spcBef>
                <a:spcPts val="563"/>
              </a:spcBef>
              <a:buSzPct val="171000"/>
              <a:buNone/>
            </a:pPr>
            <a:endParaRPr lang="en-US" altLang="en-US" sz="2250" dirty="0">
              <a:solidFill>
                <a:srgbClr val="000000"/>
              </a:solidFill>
              <a:sym typeface="Trebuchet MS" panose="020B0603020202020204" pitchFamily="34" charset="0"/>
            </a:endParaRPr>
          </a:p>
        </p:txBody>
      </p:sp>
    </p:spTree>
    <p:extLst>
      <p:ext uri="{BB962C8B-B14F-4D97-AF65-F5344CB8AC3E}">
        <p14:creationId xmlns:p14="http://schemas.microsoft.com/office/powerpoint/2010/main" val="478381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2"/>
          <p:cNvSpPr>
            <a:spLocks noGrp="1" noChangeArrowheads="1"/>
          </p:cNvSpPr>
          <p:nvPr>
            <p:ph idx="1"/>
          </p:nvPr>
        </p:nvSpPr>
        <p:spPr>
          <a:xfrm>
            <a:off x="1170432" y="1200150"/>
            <a:ext cx="7695605" cy="3394175"/>
          </a:xfrm>
        </p:spPr>
        <p:txBody>
          <a:bodyPr vert="horz" anchor="t"/>
          <a:lstStyle/>
          <a:p>
            <a:pPr marL="0" indent="0">
              <a:lnSpc>
                <a:spcPct val="64000"/>
              </a:lnSpc>
              <a:spcBef>
                <a:spcPts val="563"/>
              </a:spcBef>
              <a:buSzPct val="171000"/>
              <a:buNone/>
              <a:defRPr/>
            </a:pPr>
            <a:r>
              <a:rPr lang="en-US" sz="2800" b="1" dirty="0">
                <a:solidFill>
                  <a:srgbClr val="000000"/>
                </a:solidFill>
                <a:ea typeface="+mn-ea"/>
                <a:cs typeface="Trebuchet MS" charset="0"/>
                <a:sym typeface="Trebuchet MS" charset="0"/>
              </a:rPr>
              <a:t>Nikhil J. </a:t>
            </a:r>
            <a:r>
              <a:rPr lang="en-US" sz="2800" b="1" dirty="0" err="1">
                <a:solidFill>
                  <a:srgbClr val="000000"/>
                </a:solidFill>
                <a:ea typeface="+mn-ea"/>
                <a:cs typeface="Trebuchet MS" charset="0"/>
                <a:sym typeface="Trebuchet MS" charset="0"/>
              </a:rPr>
              <a:t>Nanivadekar</a:t>
            </a:r>
            <a:endParaRPr lang="en-US" sz="2800" b="1" dirty="0">
              <a:solidFill>
                <a:srgbClr val="000000"/>
              </a:solidFill>
              <a:ea typeface="+mn-ea"/>
              <a:cs typeface="Trebuchet MS" charset="0"/>
              <a:sym typeface="Trebuchet MS" charset="0"/>
            </a:endParaRP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Project leader at Eclipse Collections</a:t>
            </a:r>
            <a:endParaRPr lang="en-US" altLang="en-US" sz="2000" dirty="0">
              <a:solidFill>
                <a:srgbClr val="000000"/>
              </a:solidFill>
              <a:sym typeface="Trebuchet MS" charset="0"/>
            </a:endParaRPr>
          </a:p>
          <a:p>
            <a:pPr marL="121444" indent="0">
              <a:lnSpc>
                <a:spcPct val="150000"/>
              </a:lnSpc>
              <a:spcBef>
                <a:spcPts val="563"/>
              </a:spcBef>
              <a:buSzPct val="171000"/>
              <a:buNone/>
              <a:defRPr/>
            </a:pPr>
            <a:r>
              <a:rPr lang="en-US" altLang="en-US" sz="2000" dirty="0">
                <a:solidFill>
                  <a:srgbClr val="000000"/>
                </a:solidFill>
                <a:sym typeface="Trebuchet MS" panose="020B0603020202020204" pitchFamily="34" charset="0"/>
              </a:rPr>
              <a:t>Mechanical Engineer and Software Developer</a:t>
            </a:r>
          </a:p>
          <a:p>
            <a:pPr marL="121444" indent="0">
              <a:lnSpc>
                <a:spcPct val="150000"/>
              </a:lnSpc>
              <a:spcBef>
                <a:spcPts val="563"/>
              </a:spcBef>
              <a:buSzPct val="171000"/>
              <a:buNone/>
              <a:defRPr/>
            </a:pPr>
            <a:r>
              <a:rPr lang="en-US" altLang="en-US" sz="2000" dirty="0">
                <a:solidFill>
                  <a:srgbClr val="000000"/>
                </a:solidFill>
                <a:sym typeface="Trebuchet MS" charset="0"/>
              </a:rPr>
              <a:t>From Pune, India, currently in Salt Lake City, Utah</a:t>
            </a:r>
            <a:endParaRPr lang="en-US" altLang="en-US" sz="2250" dirty="0">
              <a:solidFill>
                <a:srgbClr val="FF0000"/>
              </a:solidFill>
              <a:ea typeface="+mn-ea"/>
              <a:cs typeface="Trebuchet MS" charset="0"/>
              <a:sym typeface="Trebuchet MS" charset="0"/>
            </a:endParaRPr>
          </a:p>
        </p:txBody>
      </p:sp>
      <p:sp>
        <p:nvSpPr>
          <p:cNvPr id="6" name="Rectangle 1"/>
          <p:cNvSpPr>
            <a:spLocks noGrp="1" noChangeArrowheads="1"/>
          </p:cNvSpPr>
          <p:nvPr>
            <p:ph type="title"/>
          </p:nvPr>
        </p:nvSpPr>
        <p:spPr bwMode="auto">
          <a:xfrm>
            <a:off x="1169789" y="206276"/>
            <a:ext cx="7655421" cy="857250"/>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latin typeface="Trebuchet MS Bold" panose="020B0703020202020204" pitchFamily="34" charset="0"/>
                <a:sym typeface="Trebuchet MS Bold" panose="020B0703020202020204" pitchFamily="34" charset="0"/>
              </a:rPr>
              <a:t>About the Speakers</a:t>
            </a:r>
            <a:endParaRPr lang="en-US" altLang="en-US" sz="3200" dirty="0">
              <a:solidFill>
                <a:schemeClr val="tx1"/>
              </a:solidFill>
            </a:endParaRPr>
          </a:p>
        </p:txBody>
      </p:sp>
    </p:spTree>
    <p:extLst>
      <p:ext uri="{BB962C8B-B14F-4D97-AF65-F5344CB8AC3E}">
        <p14:creationId xmlns:p14="http://schemas.microsoft.com/office/powerpoint/2010/main" val="59438903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xfrm>
            <a:off x="1378458" y="2143125"/>
            <a:ext cx="7498080" cy="857250"/>
          </a:xfrm>
        </p:spPr>
        <p:txBody>
          <a:bodyPr>
            <a:normAutofit fontScale="90000"/>
          </a:bodyPr>
          <a:lstStyle/>
          <a:p>
            <a:pPr algn="ctr">
              <a:defRPr/>
            </a:pPr>
            <a:r>
              <a:rPr lang="en-US" sz="6075" dirty="0">
                <a:cs typeface="Trebuchet MS Bold" charset="0"/>
                <a:sym typeface="Trebuchet MS Bold" charset="0"/>
              </a:rPr>
              <a:t>The Java Virtual Machine</a:t>
            </a:r>
            <a:endParaRPr lang="en-US" sz="3375" dirty="0">
              <a:ea typeface="+mj-ea"/>
              <a:sym typeface="Arial Bold" charset="0"/>
            </a:endParaRPr>
          </a:p>
        </p:txBody>
      </p:sp>
    </p:spTree>
    <p:extLst>
      <p:ext uri="{BB962C8B-B14F-4D97-AF65-F5344CB8AC3E}">
        <p14:creationId xmlns:p14="http://schemas.microsoft.com/office/powerpoint/2010/main" val="191233920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Grp="1" noChangeArrowheads="1"/>
          </p:cNvSpPr>
          <p:nvPr>
            <p:ph type="title"/>
          </p:nvPr>
        </p:nvSpPr>
        <p:spPr>
          <a:noFill/>
          <a:ln>
            <a:noFill/>
          </a:ln>
        </p:spPr>
        <p:txBody>
          <a:bodyPr vert="horz" wrap="square" lIns="51435" tIns="25718" rIns="51435" bIns="25718" numCol="1" anchor="t" anchorCtr="0" compatLnSpc="1">
            <a:prstTxWarp prst="textNoShape">
              <a:avLst/>
            </a:prstTxWarp>
          </a:bodyPr>
          <a:lstStyle/>
          <a:p>
            <a:r>
              <a:rPr lang="en-US" sz="3200" dirty="0">
                <a:sym typeface="Trebuchet MS Bold" charset="0"/>
              </a:rPr>
              <a:t>What is the Java Virtual Machine?</a:t>
            </a:r>
            <a:endParaRPr lang="en-US" sz="3200" dirty="0">
              <a:sym typeface="Arial Bold" charset="0"/>
            </a:endParaRPr>
          </a:p>
        </p:txBody>
      </p:sp>
      <p:sp>
        <p:nvSpPr>
          <p:cNvPr id="2" name="Content Placeholder 1"/>
          <p:cNvSpPr>
            <a:spLocks noGrp="1"/>
          </p:cNvSpPr>
          <p:nvPr>
            <p:ph idx="1"/>
          </p:nvPr>
        </p:nvSpPr>
        <p:spPr>
          <a:xfrm>
            <a:off x="1354015" y="1200151"/>
            <a:ext cx="7511462" cy="3394175"/>
          </a:xfrm>
        </p:spPr>
        <p:txBody>
          <a:bodyPr>
            <a:noAutofit/>
          </a:bodyPr>
          <a:lstStyle/>
          <a:p>
            <a:pPr>
              <a:lnSpc>
                <a:spcPct val="120000"/>
              </a:lnSpc>
            </a:pPr>
            <a:r>
              <a:rPr lang="en-US" sz="2400" dirty="0"/>
              <a:t>Cornerstone of Java technology</a:t>
            </a:r>
          </a:p>
          <a:p>
            <a:pPr>
              <a:lnSpc>
                <a:spcPct val="120000"/>
              </a:lnSpc>
            </a:pPr>
            <a:r>
              <a:rPr lang="en-US" sz="2400" dirty="0"/>
              <a:t>Abstract computing machine</a:t>
            </a:r>
          </a:p>
          <a:p>
            <a:pPr>
              <a:lnSpc>
                <a:spcPct val="120000"/>
              </a:lnSpc>
            </a:pPr>
            <a:r>
              <a:rPr lang="en-US" sz="2400" dirty="0"/>
              <a:t>First prototype was hosted by a handheld device</a:t>
            </a:r>
          </a:p>
          <a:p>
            <a:pPr>
              <a:lnSpc>
                <a:spcPct val="120000"/>
              </a:lnSpc>
            </a:pPr>
            <a:r>
              <a:rPr lang="en-US" sz="2400" dirty="0"/>
              <a:t>Is tightly linked to but knows nothing about Java language!</a:t>
            </a:r>
          </a:p>
        </p:txBody>
      </p:sp>
    </p:spTree>
    <p:extLst>
      <p:ext uri="{BB962C8B-B14F-4D97-AF65-F5344CB8AC3E}">
        <p14:creationId xmlns:p14="http://schemas.microsoft.com/office/powerpoint/2010/main" val="253629352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p:cNvSpPr>
            <a:spLocks noGrp="1" noChangeArrowheads="1"/>
          </p:cNvSpPr>
          <p:nvPr>
            <p:ph type="title"/>
          </p:nvPr>
        </p:nvSpPr>
        <p:spPr bwMode="auto">
          <a:xfrm>
            <a:off x="1169791" y="206276"/>
            <a:ext cx="7655421" cy="857250"/>
          </a:xfr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51435" tIns="25718" rIns="51435" bIns="25718" numCol="1" anchor="t" anchorCtr="0" compatLnSpc="1">
            <a:prstTxWarp prst="textNoShape">
              <a:avLst/>
            </a:prstTxWarp>
          </a:bodyPr>
          <a:lstStyle/>
          <a:p>
            <a:pPr eaLnBrk="1"/>
            <a:r>
              <a:rPr lang="en-US" altLang="en-US" sz="3200" dirty="0">
                <a:sym typeface="Trebuchet MS Bold" panose="020B0703020202020204" pitchFamily="34" charset="0"/>
              </a:rPr>
              <a:t>Java &amp; Virtual Machine (relevant) evolution</a:t>
            </a:r>
            <a:endParaRPr lang="en-US" altLang="en-US" sz="3200" dirty="0">
              <a:solidFill>
                <a:schemeClr val="tx1"/>
              </a:solidFill>
            </a:endParaRPr>
          </a:p>
        </p:txBody>
      </p:sp>
      <p:sp>
        <p:nvSpPr>
          <p:cNvPr id="4" name="Content Placeholder 1">
            <a:extLst>
              <a:ext uri="{FF2B5EF4-FFF2-40B4-BE49-F238E27FC236}">
                <a16:creationId xmlns:a16="http://schemas.microsoft.com/office/drawing/2014/main" id="{245B8DB9-950D-7D4B-A9FD-212A08215BB5}"/>
              </a:ext>
            </a:extLst>
          </p:cNvPr>
          <p:cNvSpPr txBox="1">
            <a:spLocks/>
          </p:cNvSpPr>
          <p:nvPr/>
        </p:nvSpPr>
        <p:spPr>
          <a:xfrm>
            <a:off x="1354015" y="1200151"/>
            <a:ext cx="7511462" cy="3394175"/>
          </a:xfrm>
          <a:prstGeom prst="rect">
            <a:avLst/>
          </a:prstGeom>
        </p:spPr>
        <p:txBody>
          <a:bodyPr>
            <a:noAutofit/>
          </a:bodyPr>
          <a:lstStyle>
            <a:lvl1pPr marL="365760" indent="-283464" algn="l" rtl="0" eaLnBrk="1" latinLnBrk="0" hangingPunct="1">
              <a:lnSpc>
                <a:spcPct val="100000"/>
              </a:lnSpc>
              <a:spcBef>
                <a:spcPts val="600"/>
              </a:spcBef>
              <a:buClr>
                <a:schemeClr val="accent1"/>
              </a:buClr>
              <a:buSzPct val="80000"/>
              <a:buFont typeface="Wingdings 2"/>
              <a:buChar char=""/>
              <a:defRPr kumimoji="0" sz="3200" kern="1200">
                <a:solidFill>
                  <a:schemeClr val="tx1"/>
                </a:solidFill>
                <a:latin typeface="+mn-lt"/>
                <a:ea typeface="+mn-ea"/>
                <a:cs typeface="+mn-cs"/>
              </a:defRPr>
            </a:lvl1pPr>
            <a:lvl2pPr marL="640080" indent="-237744" algn="l" rtl="0" eaLnBrk="1" latinLnBrk="0" hangingPunct="1">
              <a:lnSpc>
                <a:spcPct val="100000"/>
              </a:lnSpc>
              <a:spcBef>
                <a:spcPts val="550"/>
              </a:spcBef>
              <a:buClr>
                <a:schemeClr val="accent1"/>
              </a:buClr>
              <a:buFont typeface="Verdana"/>
              <a:buChar char="◦"/>
              <a:defRPr kumimoji="0" sz="2800" kern="1200">
                <a:solidFill>
                  <a:schemeClr val="tx1"/>
                </a:solidFill>
                <a:latin typeface="+mn-lt"/>
                <a:ea typeface="+mn-ea"/>
                <a:cs typeface="+mn-cs"/>
              </a:defRPr>
            </a:lvl2pPr>
            <a:lvl3pPr marL="886968" indent="-228600" algn="l" rtl="0" eaLnBrk="1" latinLnBrk="0" hangingPunct="1">
              <a:lnSpc>
                <a:spcPct val="100000"/>
              </a:lnSpc>
              <a:spcBef>
                <a:spcPct val="20000"/>
              </a:spcBef>
              <a:buClr>
                <a:schemeClr val="accent2"/>
              </a:buClr>
              <a:buFont typeface="Wingdings 2"/>
              <a:buChar char=""/>
              <a:defRPr kumimoji="0" sz="2400" kern="1200">
                <a:solidFill>
                  <a:schemeClr val="tx1"/>
                </a:solidFill>
                <a:latin typeface="+mn-lt"/>
                <a:ea typeface="+mn-ea"/>
                <a:cs typeface="+mn-cs"/>
              </a:defRPr>
            </a:lvl3pPr>
            <a:lvl4pPr marL="1097280" indent="-173736" algn="l" rtl="0" eaLnBrk="1" latinLnBrk="0" hangingPunct="1">
              <a:lnSpc>
                <a:spcPct val="100000"/>
              </a:lnSpc>
              <a:spcBef>
                <a:spcPct val="20000"/>
              </a:spcBef>
              <a:buClr>
                <a:schemeClr val="accent3"/>
              </a:buClr>
              <a:buFont typeface="Wingdings 2"/>
              <a:buChar char=""/>
              <a:defRPr kumimoji="0" sz="2000" kern="1200">
                <a:solidFill>
                  <a:schemeClr val="tx1"/>
                </a:solidFill>
                <a:latin typeface="+mn-lt"/>
                <a:ea typeface="+mn-ea"/>
                <a:cs typeface="+mn-cs"/>
              </a:defRPr>
            </a:lvl4pPr>
            <a:lvl5pPr marL="1298448" indent="-182880" algn="l" rtl="0" eaLnBrk="1" latinLnBrk="0" hangingPunct="1">
              <a:lnSpc>
                <a:spcPct val="100000"/>
              </a:lnSpc>
              <a:spcBef>
                <a:spcPct val="20000"/>
              </a:spcBef>
              <a:buClr>
                <a:schemeClr val="accent4"/>
              </a:buClr>
              <a:buFont typeface="Wingdings 2"/>
              <a:buChar char=""/>
              <a:defRPr kumimoji="0" sz="2000" kern="1200">
                <a:solidFill>
                  <a:schemeClr val="tx1"/>
                </a:solidFill>
                <a:latin typeface="+mn-lt"/>
                <a:ea typeface="+mn-ea"/>
                <a:cs typeface="+mn-cs"/>
              </a:defRPr>
            </a:lvl5pPr>
            <a:lvl6pPr marL="1508760" indent="-182880" algn="l" rtl="0" eaLnBrk="1" latinLnBrk="0" hangingPunct="1">
              <a:lnSpc>
                <a:spcPct val="100000"/>
              </a:lnSpc>
              <a:spcBef>
                <a:spcPct val="20000"/>
              </a:spcBef>
              <a:buClr>
                <a:schemeClr val="accent5"/>
              </a:buClr>
              <a:buFont typeface="Wingdings 2"/>
              <a:buChar char=""/>
              <a:defRPr kumimoji="0" sz="2000" kern="1200">
                <a:solidFill>
                  <a:schemeClr val="tx1"/>
                </a:solidFill>
                <a:latin typeface="+mn-lt"/>
                <a:ea typeface="+mn-ea"/>
                <a:cs typeface="+mn-cs"/>
              </a:defRPr>
            </a:lvl6pPr>
            <a:lvl7pPr marL="171907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7pPr>
            <a:lvl8pPr marL="1920240"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8pPr>
            <a:lvl9pPr marL="2130552" indent="-182880" algn="l" rtl="0" eaLnBrk="1" latinLnBrk="0" hangingPunct="1">
              <a:lnSpc>
                <a:spcPct val="100000"/>
              </a:lnSpc>
              <a:spcBef>
                <a:spcPct val="20000"/>
              </a:spcBef>
              <a:buClr>
                <a:schemeClr val="accent6"/>
              </a:buClr>
              <a:buFont typeface="Wingdings 2"/>
              <a:buChar char=""/>
              <a:defRPr kumimoji="0" sz="2000" kern="1200">
                <a:solidFill>
                  <a:schemeClr val="tx1"/>
                </a:solidFill>
                <a:latin typeface="+mn-lt"/>
                <a:ea typeface="+mn-ea"/>
                <a:cs typeface="+mn-cs"/>
              </a:defRPr>
            </a:lvl9pPr>
            <a:extLst/>
          </a:lstStyle>
          <a:p>
            <a:pPr>
              <a:lnSpc>
                <a:spcPct val="120000"/>
              </a:lnSpc>
            </a:pPr>
            <a:r>
              <a:rPr lang="en-US" sz="2400" dirty="0"/>
              <a:t>1997 – First version</a:t>
            </a:r>
          </a:p>
          <a:p>
            <a:pPr>
              <a:lnSpc>
                <a:spcPct val="120000"/>
              </a:lnSpc>
            </a:pPr>
            <a:r>
              <a:rPr lang="en-US" sz="2400" dirty="0"/>
              <a:t>1999 – Second version</a:t>
            </a:r>
          </a:p>
          <a:p>
            <a:pPr>
              <a:lnSpc>
                <a:spcPct val="120000"/>
              </a:lnSpc>
            </a:pPr>
            <a:r>
              <a:rPr lang="en-US" sz="2400" dirty="0"/>
              <a:t>2005 – Java 5 brought Generics</a:t>
            </a:r>
          </a:p>
          <a:p>
            <a:pPr>
              <a:lnSpc>
                <a:spcPct val="120000"/>
              </a:lnSpc>
            </a:pPr>
            <a:r>
              <a:rPr lang="en-US" sz="2400" dirty="0"/>
              <a:t>2011 – Java VM 7 brought </a:t>
            </a:r>
            <a:r>
              <a:rPr lang="en-US" sz="2400" dirty="0" err="1"/>
              <a:t>invokedynamic</a:t>
            </a:r>
            <a:r>
              <a:rPr lang="en-US" sz="2400" dirty="0"/>
              <a:t> with JSR292</a:t>
            </a:r>
          </a:p>
          <a:p>
            <a:pPr>
              <a:lnSpc>
                <a:spcPct val="120000"/>
              </a:lnSpc>
            </a:pPr>
            <a:r>
              <a:rPr lang="en-US" sz="2400" dirty="0"/>
              <a:t>2014 – Java 8 brought Lambdas</a:t>
            </a:r>
          </a:p>
          <a:p>
            <a:pPr>
              <a:lnSpc>
                <a:spcPct val="120000"/>
              </a:lnSpc>
            </a:pPr>
            <a:r>
              <a:rPr lang="en-US" sz="2400" dirty="0"/>
              <a:t>2018 – Java 10 brought “</a:t>
            </a:r>
            <a:r>
              <a:rPr lang="en-US" sz="2400" dirty="0" err="1"/>
              <a:t>var</a:t>
            </a:r>
            <a:r>
              <a:rPr lang="en-US" sz="2400" dirty="0"/>
              <a:t>” (Local Variable Type)</a:t>
            </a:r>
          </a:p>
          <a:p>
            <a:pPr>
              <a:lnSpc>
                <a:spcPct val="120000"/>
              </a:lnSpc>
            </a:pPr>
            <a:endParaRPr lang="en-US" sz="2400" dirty="0"/>
          </a:p>
          <a:p>
            <a:pPr>
              <a:lnSpc>
                <a:spcPct val="120000"/>
              </a:lnSpc>
            </a:pPr>
            <a:endParaRPr lang="en-US" sz="2400" dirty="0"/>
          </a:p>
        </p:txBody>
      </p:sp>
    </p:spTree>
    <p:extLst>
      <p:ext uri="{BB962C8B-B14F-4D97-AF65-F5344CB8AC3E}">
        <p14:creationId xmlns:p14="http://schemas.microsoft.com/office/powerpoint/2010/main" val="150488856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olstice">
  <a:themeElements>
    <a:clrScheme name="Solstice">
      <a:dk1>
        <a:sysClr val="windowText" lastClr="000000"/>
      </a:dk1>
      <a:lt1>
        <a:sysClr val="window" lastClr="FFFFFF"/>
      </a:lt1>
      <a:dk2>
        <a:srgbClr val="4F271C"/>
      </a:dk2>
      <a:lt2>
        <a:srgbClr val="E7DEC9"/>
      </a:lt2>
      <a:accent1>
        <a:srgbClr val="3891A7"/>
      </a:accent1>
      <a:accent2>
        <a:srgbClr val="FEB80A"/>
      </a:accent2>
      <a:accent3>
        <a:srgbClr val="C32D2E"/>
      </a:accent3>
      <a:accent4>
        <a:srgbClr val="84AA33"/>
      </a:accent4>
      <a:accent5>
        <a:srgbClr val="964305"/>
      </a:accent5>
      <a:accent6>
        <a:srgbClr val="475A8D"/>
      </a:accent6>
      <a:hlink>
        <a:srgbClr val="8DC765"/>
      </a:hlink>
      <a:folHlink>
        <a:srgbClr val="AA8A14"/>
      </a:folHlink>
    </a:clrScheme>
    <a:fontScheme name="Solstice">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HY엽서L"/>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60000"/>
                <a:satMod val="355000"/>
              </a:schemeClr>
            </a:gs>
            <a:gs pos="40000">
              <a:schemeClr val="phClr">
                <a:tint val="85000"/>
                <a:satMod val="320000"/>
              </a:schemeClr>
            </a:gs>
            <a:gs pos="100000">
              <a:schemeClr val="phClr">
                <a:shade val="55000"/>
                <a:satMod val="300000"/>
              </a:schemeClr>
            </a:gs>
          </a:gsLst>
          <a:path path="circle">
            <a:fillToRect l="-24500" t="-20000" r="124500" b="120000"/>
          </a:path>
        </a:gradFill>
        <a:blipFill>
          <a:blip xmlns:r="http://schemas.openxmlformats.org/officeDocument/2006/relationships" r:embed="rId1">
            <a:duotone>
              <a:schemeClr val="phClr">
                <a:shade val="9000"/>
                <a:satMod val="300000"/>
              </a:schemeClr>
              <a:schemeClr val="phClr">
                <a:tint val="90000"/>
                <a:satMod val="225000"/>
              </a:schemeClr>
            </a:duotone>
          </a:blip>
          <a:tile tx="0" ty="0" sx="90000" sy="90000" flip="x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Solstice</Template>
  <TotalTime>3081</TotalTime>
  <Words>2344</Words>
  <Application>Microsoft Macintosh PowerPoint</Application>
  <PresentationFormat>On-screen Show (16:9)</PresentationFormat>
  <Paragraphs>474</Paragraphs>
  <Slides>40</Slides>
  <Notes>31</Notes>
  <HiddenSlides>25</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40</vt:i4>
      </vt:variant>
    </vt:vector>
  </HeadingPairs>
  <TitlesOfParts>
    <vt:vector size="51" baseType="lpstr">
      <vt:lpstr>Arial</vt:lpstr>
      <vt:lpstr>Arial Bold</vt:lpstr>
      <vt:lpstr>Calibri</vt:lpstr>
      <vt:lpstr>Consolas</vt:lpstr>
      <vt:lpstr>Gill Sans MT</vt:lpstr>
      <vt:lpstr>Mangal</vt:lpstr>
      <vt:lpstr>Trebuchet MS</vt:lpstr>
      <vt:lpstr>Trebuchet MS Bold</vt:lpstr>
      <vt:lpstr>Verdana</vt:lpstr>
      <vt:lpstr>Wingdings 2</vt:lpstr>
      <vt:lpstr>Solstice</vt:lpstr>
      <vt:lpstr>PowerPoint Presentation</vt:lpstr>
      <vt:lpstr>Abstract</vt:lpstr>
      <vt:lpstr>Agenda</vt:lpstr>
      <vt:lpstr>About the Speakers</vt:lpstr>
      <vt:lpstr>About the Speakers</vt:lpstr>
      <vt:lpstr>About the Speakers</vt:lpstr>
      <vt:lpstr>The Java Virtual Machine</vt:lpstr>
      <vt:lpstr>What is the Java Virtual Machine?</vt:lpstr>
      <vt:lpstr>Java &amp; Virtual Machine (relevant) evolution</vt:lpstr>
      <vt:lpstr>Java Virtual Machine Languages</vt:lpstr>
      <vt:lpstr>Java Virtual Machine Languages</vt:lpstr>
      <vt:lpstr>Apache Groovy</vt:lpstr>
      <vt:lpstr>Kotlin</vt:lpstr>
      <vt:lpstr>Scala</vt:lpstr>
      <vt:lpstr>Compare (Java, Kotlin, Groovy, Scala);</vt:lpstr>
      <vt:lpstr>Properties and Fields - Card</vt:lpstr>
      <vt:lpstr>Properties and Fields - DeckOfCards</vt:lpstr>
      <vt:lpstr>Constructors - Card</vt:lpstr>
      <vt:lpstr>Constructors - DeckOfCards</vt:lpstr>
      <vt:lpstr>Constructors - DeckOfCards</vt:lpstr>
      <vt:lpstr>Getters/Setters – DeckOfCards</vt:lpstr>
      <vt:lpstr>Getters/Setters – DeckOfCards</vt:lpstr>
      <vt:lpstr>Getters/Setters – DeckOfCards</vt:lpstr>
      <vt:lpstr>Getters/Setters – DeckOfCards</vt:lpstr>
      <vt:lpstr>Enums</vt:lpstr>
      <vt:lpstr>Enums</vt:lpstr>
      <vt:lpstr>Enums</vt:lpstr>
      <vt:lpstr>Enums</vt:lpstr>
      <vt:lpstr>Ranges</vt:lpstr>
      <vt:lpstr>Ranges</vt:lpstr>
      <vt:lpstr>equals() and hashCode()</vt:lpstr>
      <vt:lpstr>equals() and hashCode()</vt:lpstr>
      <vt:lpstr>equals() and hashCode()</vt:lpstr>
      <vt:lpstr>equals() and hashCode()</vt:lpstr>
      <vt:lpstr>equals() and hashCode()</vt:lpstr>
      <vt:lpstr>equals() and hashCode()</vt:lpstr>
      <vt:lpstr>equals() and hashCode()</vt:lpstr>
      <vt:lpstr>equals() and hashCode()</vt:lpstr>
      <vt:lpstr>? &amp;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Leonardo Lima</cp:lastModifiedBy>
  <cp:revision>146</cp:revision>
  <dcterms:created xsi:type="dcterms:W3CDTF">2014-09-16T21:40:01Z</dcterms:created>
  <dcterms:modified xsi:type="dcterms:W3CDTF">2018-10-24T20:29:39Z</dcterms:modified>
</cp:coreProperties>
</file>

<file path=docProps/thumbnail.jpeg>
</file>